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CC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133" autoAdjust="0"/>
  </p:normalViewPr>
  <p:slideViewPr>
    <p:cSldViewPr>
      <p:cViewPr>
        <p:scale>
          <a:sx n="75" d="100"/>
          <a:sy n="75" d="100"/>
        </p:scale>
        <p:origin x="-588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Блок-схема: альтернативный процесс 95"/>
          <p:cNvSpPr/>
          <p:nvPr/>
        </p:nvSpPr>
        <p:spPr>
          <a:xfrm>
            <a:off x="214282" y="71414"/>
            <a:ext cx="8786874" cy="1071546"/>
          </a:xfrm>
          <a:prstGeom prst="flowChartAlternateProcess">
            <a:avLst/>
          </a:prstGeom>
          <a:gradFill flip="none" rotWithShape="1">
            <a:gsLst>
              <a:gs pos="4600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810000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TextBox 94"/>
          <p:cNvSpPr txBox="1"/>
          <p:nvPr/>
        </p:nvSpPr>
        <p:spPr>
          <a:xfrm>
            <a:off x="285720" y="214290"/>
            <a:ext cx="3096617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Решение неравенств </a:t>
            </a:r>
          </a:p>
          <a:p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методом интервалов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7" name="Скругленный прямоугольник 96"/>
          <p:cNvSpPr/>
          <p:nvPr/>
        </p:nvSpPr>
        <p:spPr>
          <a:xfrm>
            <a:off x="4000496" y="357166"/>
            <a:ext cx="2071702" cy="5715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теория</a:t>
            </a:r>
            <a:endParaRPr lang="ru-RU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8" name="Скругленный прямоугольник 97"/>
          <p:cNvSpPr/>
          <p:nvPr/>
        </p:nvSpPr>
        <p:spPr>
          <a:xfrm>
            <a:off x="6643702" y="357166"/>
            <a:ext cx="2071702" cy="5715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практика</a:t>
            </a:r>
          </a:p>
        </p:txBody>
      </p:sp>
      <p:grpSp>
        <p:nvGrpSpPr>
          <p:cNvPr id="116" name="Группа 115"/>
          <p:cNvGrpSpPr/>
          <p:nvPr/>
        </p:nvGrpSpPr>
        <p:grpSpPr>
          <a:xfrm>
            <a:off x="142844" y="1785926"/>
            <a:ext cx="4071966" cy="4714908"/>
            <a:chOff x="142844" y="1643050"/>
            <a:chExt cx="4071966" cy="4071966"/>
          </a:xfrm>
        </p:grpSpPr>
        <p:sp>
          <p:nvSpPr>
            <p:cNvPr id="103" name="Прямоугольник 102"/>
            <p:cNvSpPr/>
            <p:nvPr/>
          </p:nvSpPr>
          <p:spPr>
            <a:xfrm>
              <a:off x="142844" y="1643050"/>
              <a:ext cx="4071966" cy="4071966"/>
            </a:xfrm>
            <a:prstGeom prst="rect">
              <a:avLst/>
            </a:prstGeom>
            <a:solidFill>
              <a:srgbClr val="FFFFCC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1" name="Прямая со стрелкой 100"/>
            <p:cNvCxnSpPr/>
            <p:nvPr/>
          </p:nvCxnSpPr>
          <p:spPr>
            <a:xfrm>
              <a:off x="428596" y="3643314"/>
              <a:ext cx="3143272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20" name="Группа 19"/>
            <p:cNvGrpSpPr/>
            <p:nvPr/>
          </p:nvGrpSpPr>
          <p:grpSpPr>
            <a:xfrm>
              <a:off x="142844" y="2000240"/>
              <a:ext cx="3857652" cy="2033302"/>
              <a:chOff x="5429256" y="2702882"/>
              <a:chExt cx="3500461" cy="1921942"/>
            </a:xfrm>
          </p:grpSpPr>
          <p:sp>
            <p:nvSpPr>
              <p:cNvPr id="22" name="Прямоугольник 21"/>
              <p:cNvSpPr/>
              <p:nvPr/>
            </p:nvSpPr>
            <p:spPr>
              <a:xfrm>
                <a:off x="5429256" y="2702882"/>
                <a:ext cx="3500461" cy="11345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b="1" i="1" dirty="0" smtClean="0">
                    <a:solidFill>
                      <a:srgbClr val="C00000"/>
                    </a:solidFill>
                    <a:latin typeface="Cambria Math" pitchFamily="18" charset="0"/>
                    <a:ea typeface="Cambria Math" pitchFamily="18" charset="0"/>
                  </a:rPr>
                  <a:t>Интервал</a:t>
                </a:r>
                <a:r>
                  <a:rPr lang="ru-RU" dirty="0" smtClean="0">
                    <a:latin typeface="Cambria Math" pitchFamily="18" charset="0"/>
                    <a:ea typeface="Cambria Math" pitchFamily="18" charset="0"/>
                  </a:rPr>
                  <a:t> – промежуток из области определения, внутри которого функция определена, непрерывна и сохраняет знак</a:t>
                </a:r>
                <a:r>
                  <a:rPr lang="ru-RU" dirty="0" smtClean="0"/>
                  <a:t>.</a:t>
                </a:r>
                <a:endParaRPr lang="ru-RU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6271960" y="4188443"/>
                <a:ext cx="2099245" cy="4363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b="1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1">
                            <a:tint val="40000"/>
                            <a:satMod val="250000"/>
                          </a:schemeClr>
                        </a:gs>
                        <a:gs pos="9000">
                          <a:schemeClr val="accent1">
                            <a:tint val="52000"/>
                            <a:satMod val="300000"/>
                          </a:schemeClr>
                        </a:gs>
                        <a:gs pos="50000">
                          <a:schemeClr val="accent1">
                            <a:shade val="20000"/>
                            <a:satMod val="300000"/>
                          </a:schemeClr>
                        </a:gs>
                        <a:gs pos="79000">
                          <a:schemeClr val="accent1">
                            <a:tint val="52000"/>
                            <a:satMod val="300000"/>
                          </a:schemeClr>
                        </a:gs>
                        <a:gs pos="100000">
                          <a:schemeClr val="accent1">
                            <a:tint val="40000"/>
                            <a:satMod val="250000"/>
                          </a:schemeClr>
                        </a:gs>
                      </a:gsLst>
                      <a:lin ang="5400000"/>
                    </a:gradFill>
                    <a:latin typeface="Times New Roman" pitchFamily="18" charset="0"/>
                    <a:cs typeface="Times New Roman" pitchFamily="18" charset="0"/>
                  </a:rPr>
                  <a:t>х</a:t>
                </a:r>
                <a:r>
                  <a:rPr lang="ru-RU" sz="2400" b="1" i="1" baseline="-25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1">
                            <a:tint val="40000"/>
                            <a:satMod val="250000"/>
                          </a:schemeClr>
                        </a:gs>
                        <a:gs pos="9000">
                          <a:schemeClr val="accent1">
                            <a:tint val="52000"/>
                            <a:satMod val="300000"/>
                          </a:schemeClr>
                        </a:gs>
                        <a:gs pos="50000">
                          <a:schemeClr val="accent1">
                            <a:shade val="20000"/>
                            <a:satMod val="300000"/>
                          </a:schemeClr>
                        </a:gs>
                        <a:gs pos="79000">
                          <a:schemeClr val="accent1">
                            <a:tint val="52000"/>
                            <a:satMod val="300000"/>
                          </a:schemeClr>
                        </a:gs>
                        <a:gs pos="100000">
                          <a:schemeClr val="accent1">
                            <a:tint val="40000"/>
                            <a:satMod val="250000"/>
                          </a:schemeClr>
                        </a:gs>
                      </a:gsLst>
                      <a:lin ang="5400000"/>
                    </a:gra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2400" b="1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1">
                            <a:tint val="40000"/>
                            <a:satMod val="250000"/>
                          </a:schemeClr>
                        </a:gs>
                        <a:gs pos="9000">
                          <a:schemeClr val="accent1">
                            <a:tint val="52000"/>
                            <a:satMod val="300000"/>
                          </a:schemeClr>
                        </a:gs>
                        <a:gs pos="50000">
                          <a:schemeClr val="accent1">
                            <a:shade val="20000"/>
                            <a:satMod val="300000"/>
                          </a:schemeClr>
                        </a:gs>
                        <a:gs pos="79000">
                          <a:schemeClr val="accent1">
                            <a:tint val="52000"/>
                            <a:satMod val="300000"/>
                          </a:schemeClr>
                        </a:gs>
                        <a:gs pos="100000">
                          <a:schemeClr val="accent1">
                            <a:tint val="40000"/>
                            <a:satMod val="250000"/>
                          </a:schemeClr>
                        </a:gs>
                      </a:gsLst>
                      <a:lin ang="5400000"/>
                    </a:gradFill>
                    <a:latin typeface="Times New Roman" pitchFamily="18" charset="0"/>
                    <a:cs typeface="Times New Roman" pitchFamily="18" charset="0"/>
                  </a:rPr>
                  <a:t>                     х</a:t>
                </a:r>
                <a:r>
                  <a:rPr lang="ru-RU" sz="2400" b="1" i="1" baseline="-25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1">
                            <a:tint val="40000"/>
                            <a:satMod val="250000"/>
                          </a:schemeClr>
                        </a:gs>
                        <a:gs pos="9000">
                          <a:schemeClr val="accent1">
                            <a:tint val="52000"/>
                            <a:satMod val="300000"/>
                          </a:schemeClr>
                        </a:gs>
                        <a:gs pos="50000">
                          <a:schemeClr val="accent1">
                            <a:shade val="20000"/>
                            <a:satMod val="300000"/>
                          </a:schemeClr>
                        </a:gs>
                        <a:gs pos="79000">
                          <a:schemeClr val="accent1">
                            <a:tint val="52000"/>
                            <a:satMod val="300000"/>
                          </a:schemeClr>
                        </a:gs>
                        <a:gs pos="100000">
                          <a:schemeClr val="accent1">
                            <a:tint val="40000"/>
                            <a:satMod val="250000"/>
                          </a:schemeClr>
                        </a:gs>
                      </a:gsLst>
                      <a:lin ang="5400000"/>
                    </a:gra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sz="2400" b="1" i="1" baseline="-250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7179486" y="3985866"/>
                <a:ext cx="194470" cy="3491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lang="ru-RU" b="1" baseline="-25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07" name="Арка 106"/>
            <p:cNvSpPr/>
            <p:nvPr/>
          </p:nvSpPr>
          <p:spPr>
            <a:xfrm>
              <a:off x="1285852" y="3286124"/>
              <a:ext cx="1785950" cy="642942"/>
            </a:xfrm>
            <a:prstGeom prst="blockArc">
              <a:avLst>
                <a:gd name="adj1" fmla="val 10720741"/>
                <a:gd name="adj2" fmla="val 115204"/>
                <a:gd name="adj3" fmla="val 23648"/>
              </a:avLst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02" name="Овал 101"/>
            <p:cNvSpPr>
              <a:spLocks noChangeAspect="1"/>
            </p:cNvSpPr>
            <p:nvPr/>
          </p:nvSpPr>
          <p:spPr>
            <a:xfrm>
              <a:off x="1214414" y="3500438"/>
              <a:ext cx="223246" cy="214314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noFill/>
              </a:endParaRPr>
            </a:p>
          </p:txBody>
        </p:sp>
        <p:sp>
          <p:nvSpPr>
            <p:cNvPr id="108" name="Овал 107"/>
            <p:cNvSpPr>
              <a:spLocks noChangeAspect="1"/>
            </p:cNvSpPr>
            <p:nvPr/>
          </p:nvSpPr>
          <p:spPr>
            <a:xfrm>
              <a:off x="2857488" y="3500438"/>
              <a:ext cx="223246" cy="214314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noFill/>
              </a:endParaRPr>
            </a:p>
          </p:txBody>
        </p:sp>
        <p:cxnSp>
          <p:nvCxnSpPr>
            <p:cNvPr id="109" name="Прямая со стрелкой 108"/>
            <p:cNvCxnSpPr/>
            <p:nvPr/>
          </p:nvCxnSpPr>
          <p:spPr>
            <a:xfrm>
              <a:off x="428596" y="4500570"/>
              <a:ext cx="3143272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0" name="Арка 109"/>
            <p:cNvSpPr/>
            <p:nvPr/>
          </p:nvSpPr>
          <p:spPr>
            <a:xfrm>
              <a:off x="1285852" y="4143380"/>
              <a:ext cx="1785950" cy="642942"/>
            </a:xfrm>
            <a:prstGeom prst="blockArc">
              <a:avLst>
                <a:gd name="adj1" fmla="val 10720741"/>
                <a:gd name="adj2" fmla="val 115204"/>
                <a:gd name="adj3" fmla="val 23648"/>
              </a:avLst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11" name="Овал 110"/>
            <p:cNvSpPr>
              <a:spLocks noChangeAspect="1"/>
            </p:cNvSpPr>
            <p:nvPr/>
          </p:nvSpPr>
          <p:spPr>
            <a:xfrm>
              <a:off x="1214414" y="4357694"/>
              <a:ext cx="223246" cy="214314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noFill/>
              </a:endParaRPr>
            </a:p>
          </p:txBody>
        </p:sp>
        <p:sp>
          <p:nvSpPr>
            <p:cNvPr id="112" name="Овал 111"/>
            <p:cNvSpPr>
              <a:spLocks noChangeAspect="1"/>
            </p:cNvSpPr>
            <p:nvPr/>
          </p:nvSpPr>
          <p:spPr>
            <a:xfrm>
              <a:off x="2857488" y="4357694"/>
              <a:ext cx="223246" cy="214314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noFill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1071538" y="4429132"/>
              <a:ext cx="23134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Times New Roman" pitchFamily="18" charset="0"/>
                  <a:cs typeface="Times New Roman" pitchFamily="18" charset="0"/>
                </a:rPr>
                <a:t>х</a:t>
              </a:r>
              <a:r>
                <a:rPr lang="ru-RU" sz="2400" b="1" i="1" baseline="-2500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ru-RU" sz="24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Times New Roman" pitchFamily="18" charset="0"/>
                  <a:cs typeface="Times New Roman" pitchFamily="18" charset="0"/>
                </a:rPr>
                <a:t>                     х</a:t>
              </a:r>
              <a:r>
                <a:rPr lang="ru-RU" sz="2400" b="1" i="1" baseline="-2500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2400" b="1" i="1" baseline="-25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2071670" y="4214818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-</a:t>
              </a:r>
              <a:endParaRPr lang="ru-RU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7" name="Группа 136"/>
          <p:cNvGrpSpPr/>
          <p:nvPr/>
        </p:nvGrpSpPr>
        <p:grpSpPr>
          <a:xfrm>
            <a:off x="4714876" y="1785926"/>
            <a:ext cx="4071966" cy="4714908"/>
            <a:chOff x="4714876" y="1785926"/>
            <a:chExt cx="4071966" cy="4714908"/>
          </a:xfrm>
        </p:grpSpPr>
        <p:sp>
          <p:nvSpPr>
            <p:cNvPr id="133" name="Прямоугольник 132"/>
            <p:cNvSpPr/>
            <p:nvPr/>
          </p:nvSpPr>
          <p:spPr>
            <a:xfrm>
              <a:off x="4714876" y="1785926"/>
              <a:ext cx="4071966" cy="4714908"/>
            </a:xfrm>
            <a:prstGeom prst="rect">
              <a:avLst/>
            </a:prstGeom>
            <a:solidFill>
              <a:srgbClr val="FFFFCC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Прямоугольник 133"/>
            <p:cNvSpPr/>
            <p:nvPr/>
          </p:nvSpPr>
          <p:spPr>
            <a:xfrm>
              <a:off x="4857752" y="2214554"/>
              <a:ext cx="3857652" cy="36933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dirty="0" smtClean="0">
                  <a:latin typeface="Cambria Math" pitchFamily="18" charset="0"/>
                  <a:ea typeface="Cambria Math" pitchFamily="18" charset="0"/>
                </a:rPr>
                <a:t>Пусть функция </a:t>
              </a:r>
              <a:r>
                <a:rPr lang="en-US" dirty="0" smtClean="0">
                  <a:latin typeface="Cambria Math" pitchFamily="18" charset="0"/>
                  <a:ea typeface="Cambria Math" pitchFamily="18" charset="0"/>
                </a:rPr>
                <a:t> f </a:t>
              </a:r>
              <a:r>
                <a:rPr lang="ru-RU" dirty="0" smtClean="0">
                  <a:latin typeface="Cambria Math" pitchFamily="18" charset="0"/>
                  <a:ea typeface="Cambria Math" pitchFamily="18" charset="0"/>
                </a:rPr>
                <a:t> непрерывна на интервале </a:t>
              </a:r>
              <a:r>
                <a:rPr lang="en-US" dirty="0" smtClean="0">
                  <a:latin typeface="Cambria Math" pitchFamily="18" charset="0"/>
                  <a:ea typeface="Cambria Math" pitchFamily="18" charset="0"/>
                </a:rPr>
                <a:t>I</a:t>
              </a:r>
              <a:r>
                <a:rPr lang="ru-RU" dirty="0" smtClean="0">
                  <a:latin typeface="Cambria Math" pitchFamily="18" charset="0"/>
                  <a:ea typeface="Cambria Math" pitchFamily="18" charset="0"/>
                </a:rPr>
                <a:t> и обращается в нуль в конечном числе точек этого интервала. По свойству непрерывности функции этими точками </a:t>
              </a:r>
              <a:r>
                <a:rPr lang="en-US" dirty="0" smtClean="0">
                  <a:latin typeface="Cambria Math" pitchFamily="18" charset="0"/>
                  <a:ea typeface="Cambria Math" pitchFamily="18" charset="0"/>
                </a:rPr>
                <a:t>I</a:t>
              </a:r>
              <a:r>
                <a:rPr lang="ru-RU" dirty="0" smtClean="0">
                  <a:latin typeface="Cambria Math" pitchFamily="18" charset="0"/>
                  <a:ea typeface="Cambria Math" pitchFamily="18" charset="0"/>
                </a:rPr>
                <a:t> разбивается на интервалы, в каждом из которых непрерывная функция </a:t>
              </a:r>
              <a:r>
                <a:rPr lang="en-US" dirty="0" smtClean="0">
                  <a:latin typeface="Cambria Math" pitchFamily="18" charset="0"/>
                  <a:ea typeface="Cambria Math" pitchFamily="18" charset="0"/>
                </a:rPr>
                <a:t>f</a:t>
              </a:r>
              <a:r>
                <a:rPr lang="ru-RU" dirty="0" smtClean="0">
                  <a:latin typeface="Cambria Math" pitchFamily="18" charset="0"/>
                  <a:ea typeface="Cambria Math" pitchFamily="18" charset="0"/>
                </a:rPr>
                <a:t> сохраняет непрерывный знак. Чтобы определить этот знак, достаточно вычислить значение функции</a:t>
              </a:r>
              <a:r>
                <a:rPr lang="en-US" dirty="0" smtClean="0">
                  <a:latin typeface="Cambria Math" pitchFamily="18" charset="0"/>
                  <a:ea typeface="Cambria Math" pitchFamily="18" charset="0"/>
                </a:rPr>
                <a:t> f</a:t>
              </a:r>
              <a:r>
                <a:rPr lang="ru-RU" dirty="0" smtClean="0">
                  <a:latin typeface="Cambria Math" pitchFamily="18" charset="0"/>
                  <a:ea typeface="Cambria Math" pitchFamily="18" charset="0"/>
                </a:rPr>
                <a:t>  в какой-либо одной точке из каждого такого интервала.</a:t>
              </a:r>
              <a:endParaRPr lang="ru-RU" dirty="0"/>
            </a:p>
          </p:txBody>
        </p:sp>
      </p:grpSp>
      <p:sp>
        <p:nvSpPr>
          <p:cNvPr id="33" name="Скругленный прямоугольник 32"/>
          <p:cNvSpPr/>
          <p:nvPr/>
        </p:nvSpPr>
        <p:spPr>
          <a:xfrm>
            <a:off x="5715008" y="1285860"/>
            <a:ext cx="1428760" cy="428628"/>
          </a:xfrm>
          <a:prstGeom prst="roundRect">
            <a:avLst/>
          </a:prstGeom>
          <a:solidFill>
            <a:srgbClr val="FFCC66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Решение</a:t>
            </a:r>
          </a:p>
        </p:txBody>
      </p:sp>
      <p:grpSp>
        <p:nvGrpSpPr>
          <p:cNvPr id="40" name="Группа 39"/>
          <p:cNvGrpSpPr/>
          <p:nvPr/>
        </p:nvGrpSpPr>
        <p:grpSpPr>
          <a:xfrm>
            <a:off x="4716016" y="1772816"/>
            <a:ext cx="4071966" cy="4714908"/>
            <a:chOff x="6084168" y="2143092"/>
            <a:chExt cx="4071966" cy="4714908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6084168" y="2143092"/>
              <a:ext cx="4071966" cy="4714908"/>
            </a:xfrm>
            <a:prstGeom prst="rect">
              <a:avLst/>
            </a:prstGeom>
            <a:solidFill>
              <a:srgbClr val="FFFFCC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6-конечная звезда 43"/>
            <p:cNvSpPr/>
            <p:nvPr/>
          </p:nvSpPr>
          <p:spPr>
            <a:xfrm>
              <a:off x="9396536" y="2276872"/>
              <a:ext cx="500066" cy="571504"/>
            </a:xfrm>
            <a:prstGeom prst="star6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Х</a:t>
              </a:r>
              <a:endPara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53958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19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9" name="Группа 38"/>
          <p:cNvGrpSpPr/>
          <p:nvPr/>
        </p:nvGrpSpPr>
        <p:grpSpPr>
          <a:xfrm>
            <a:off x="179512" y="1268760"/>
            <a:ext cx="4071966" cy="5201864"/>
            <a:chOff x="179512" y="1285860"/>
            <a:chExt cx="4071966" cy="5201864"/>
          </a:xfrm>
        </p:grpSpPr>
        <p:sp>
          <p:nvSpPr>
            <p:cNvPr id="32" name="Скругленный прямоугольник 31"/>
            <p:cNvSpPr/>
            <p:nvPr/>
          </p:nvSpPr>
          <p:spPr>
            <a:xfrm>
              <a:off x="1214414" y="1285860"/>
              <a:ext cx="1428760" cy="428628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Пример</a:t>
              </a:r>
            </a:p>
          </p:txBody>
        </p:sp>
        <p:grpSp>
          <p:nvGrpSpPr>
            <p:cNvPr id="38" name="Группа 37"/>
            <p:cNvGrpSpPr/>
            <p:nvPr/>
          </p:nvGrpSpPr>
          <p:grpSpPr>
            <a:xfrm>
              <a:off x="179512" y="1772816"/>
              <a:ext cx="4071966" cy="4714908"/>
              <a:chOff x="-972616" y="2143092"/>
              <a:chExt cx="4071966" cy="4714908"/>
            </a:xfrm>
          </p:grpSpPr>
          <p:sp>
            <p:nvSpPr>
              <p:cNvPr id="135" name="Прямоугольник 134"/>
              <p:cNvSpPr/>
              <p:nvPr/>
            </p:nvSpPr>
            <p:spPr>
              <a:xfrm>
                <a:off x="-972616" y="2143092"/>
                <a:ext cx="4071966" cy="4714908"/>
              </a:xfrm>
              <a:prstGeom prst="rect">
                <a:avLst/>
              </a:prstGeom>
              <a:solidFill>
                <a:srgbClr val="FFFFCC"/>
              </a:solidFill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2" name="6-конечная звезда 41"/>
              <p:cNvSpPr/>
              <p:nvPr/>
            </p:nvSpPr>
            <p:spPr>
              <a:xfrm>
                <a:off x="2339752" y="2276872"/>
                <a:ext cx="500066" cy="571504"/>
              </a:xfrm>
              <a:prstGeom prst="star6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Х</a:t>
                </a:r>
                <a:endParaRPr lang="ru-RU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34" name="Группа 33"/>
              <p:cNvGrpSpPr/>
              <p:nvPr/>
            </p:nvGrpSpPr>
            <p:grpSpPr>
              <a:xfrm>
                <a:off x="-828600" y="3140968"/>
                <a:ext cx="3571900" cy="2286016"/>
                <a:chOff x="357158" y="2571744"/>
                <a:chExt cx="3571900" cy="2286016"/>
              </a:xfrm>
            </p:grpSpPr>
            <p:pic>
              <p:nvPicPr>
                <p:cNvPr id="35" name="Picture 1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857224" y="3571876"/>
                  <a:ext cx="2428892" cy="1285884"/>
                </a:xfrm>
                <a:prstGeom prst="rect">
                  <a:avLst/>
                </a:prstGeom>
                <a:noFill/>
              </p:spPr>
            </p:pic>
            <p:sp>
              <p:nvSpPr>
                <p:cNvPr id="36" name="TextBox 42"/>
                <p:cNvSpPr txBox="1"/>
                <p:nvPr/>
              </p:nvSpPr>
              <p:spPr>
                <a:xfrm>
                  <a:off x="357158" y="2571744"/>
                  <a:ext cx="35719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ru-RU" sz="2800" b="1" dirty="0" smtClean="0"/>
                    <a:t>Решите неравенство</a:t>
                  </a:r>
                </a:p>
              </p:txBody>
            </p:sp>
          </p:grpSp>
        </p:grpSp>
      </p:grpSp>
      <p:grpSp>
        <p:nvGrpSpPr>
          <p:cNvPr id="41" name="Группа 40"/>
          <p:cNvGrpSpPr/>
          <p:nvPr/>
        </p:nvGrpSpPr>
        <p:grpSpPr>
          <a:xfrm>
            <a:off x="4644008" y="1916832"/>
            <a:ext cx="3888432" cy="4617804"/>
            <a:chOff x="4788024" y="1772816"/>
            <a:chExt cx="3888432" cy="4617804"/>
          </a:xfrm>
        </p:grpSpPr>
        <p:grpSp>
          <p:nvGrpSpPr>
            <p:cNvPr id="43" name="Группа 42"/>
            <p:cNvGrpSpPr/>
            <p:nvPr/>
          </p:nvGrpSpPr>
          <p:grpSpPr>
            <a:xfrm>
              <a:off x="4788024" y="1772816"/>
              <a:ext cx="3888432" cy="3870434"/>
              <a:chOff x="4788024" y="1772816"/>
              <a:chExt cx="3888432" cy="3870434"/>
            </a:xfrm>
          </p:grpSpPr>
          <p:grpSp>
            <p:nvGrpSpPr>
              <p:cNvPr id="48" name="Группа 47"/>
              <p:cNvGrpSpPr/>
              <p:nvPr/>
            </p:nvGrpSpPr>
            <p:grpSpPr>
              <a:xfrm>
                <a:off x="4788024" y="1772816"/>
                <a:ext cx="3672408" cy="1008112"/>
                <a:chOff x="4788024" y="1772816"/>
                <a:chExt cx="3672408" cy="1008112"/>
              </a:xfrm>
            </p:grpSpPr>
            <p:sp>
              <p:nvSpPr>
                <p:cNvPr id="50" name="TextBox 39"/>
                <p:cNvSpPr txBox="1"/>
                <p:nvPr/>
              </p:nvSpPr>
              <p:spPr>
                <a:xfrm>
                  <a:off x="4788024" y="1988840"/>
                  <a:ext cx="3024336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ru-RU" sz="2400" dirty="0" smtClean="0"/>
                    <a:t>Функция  </a:t>
                  </a:r>
                  <a:endParaRPr lang="ru-RU" sz="2400" dirty="0"/>
                </a:p>
              </p:txBody>
            </p:sp>
            <p:pic>
              <p:nvPicPr>
                <p:cNvPr id="51" name="Picture 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6084168" y="1772816"/>
                  <a:ext cx="2376264" cy="1008112"/>
                </a:xfrm>
                <a:prstGeom prst="rect">
                  <a:avLst/>
                </a:prstGeom>
                <a:noFill/>
              </p:spPr>
            </p:pic>
          </p:grpSp>
          <p:sp>
            <p:nvSpPr>
              <p:cNvPr id="49" name="TextBox 46"/>
              <p:cNvSpPr txBox="1"/>
              <p:nvPr/>
            </p:nvSpPr>
            <p:spPr>
              <a:xfrm>
                <a:off x="4860032" y="2780928"/>
                <a:ext cx="3816424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ru-RU" dirty="0" smtClean="0"/>
                  <a:t>непрерывна в каждой точке своей области определения и обращается в нуль в точках -1 и 1. Область определения этой функции – вся числовая прямая, за исключением нулей знаменателя, т.е. точек 2 и 3. Эти точки и точки -1 и 1 разбивают область определения </a:t>
                </a:r>
                <a:r>
                  <a:rPr lang="en-US" dirty="0" smtClean="0"/>
                  <a:t>f</a:t>
                </a:r>
                <a:r>
                  <a:rPr lang="ru-RU" dirty="0" smtClean="0"/>
                  <a:t> на пять промежутков:</a:t>
                </a:r>
              </a:p>
              <a:p>
                <a:endParaRPr lang="ru-RU" dirty="0"/>
              </a:p>
            </p:txBody>
          </p:sp>
        </p:grpSp>
        <p:pic>
          <p:nvPicPr>
            <p:cNvPr id="45" name="Picture 10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004048" y="5157192"/>
              <a:ext cx="3318740" cy="864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" name="TextBox 49"/>
            <p:cNvSpPr txBox="1"/>
            <p:nvPr/>
          </p:nvSpPr>
          <p:spPr>
            <a:xfrm>
              <a:off x="5004048" y="6021288"/>
              <a:ext cx="35283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dirty="0" smtClean="0"/>
                <a:t>Ответ : </a:t>
              </a:r>
              <a:endParaRPr lang="ru-RU" dirty="0"/>
            </a:p>
          </p:txBody>
        </p:sp>
        <p:pic>
          <p:nvPicPr>
            <p:cNvPr id="47" name="Picture 11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868144" y="6093296"/>
              <a:ext cx="2349447" cy="262508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33" grpId="0" animBg="1"/>
      <p:bldP spid="33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</TotalTime>
  <Words>152</Words>
  <Application>Microsoft Office PowerPoint</Application>
  <PresentationFormat>Экран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Светлана Сергеевна</dc:creator>
  <cp:lastModifiedBy>Светлана Сергеевна</cp:lastModifiedBy>
  <cp:revision>47</cp:revision>
  <dcterms:created xsi:type="dcterms:W3CDTF">2014-04-11T15:16:00Z</dcterms:created>
  <dcterms:modified xsi:type="dcterms:W3CDTF">2014-11-16T18:01:48Z</dcterms:modified>
</cp:coreProperties>
</file>