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72" r:id="rId4"/>
    <p:sldId id="257" r:id="rId5"/>
    <p:sldId id="258" r:id="rId6"/>
    <p:sldId id="259" r:id="rId7"/>
    <p:sldId id="260" r:id="rId8"/>
    <p:sldId id="262" r:id="rId9"/>
    <p:sldId id="263" r:id="rId10"/>
    <p:sldId id="264" r:id="rId11"/>
    <p:sldId id="275" r:id="rId12"/>
    <p:sldId id="276" r:id="rId13"/>
    <p:sldId id="277" r:id="rId14"/>
    <p:sldId id="268" r:id="rId15"/>
    <p:sldId id="269" r:id="rId16"/>
    <p:sldId id="270" r:id="rId17"/>
    <p:sldId id="271" r:id="rId18"/>
    <p:sldId id="267" r:id="rId19"/>
    <p:sldId id="273" r:id="rId20"/>
    <p:sldId id="265" r:id="rId21"/>
    <p:sldId id="274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45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количество участников</a:t>
            </a:r>
          </a:p>
        </c:rich>
      </c:tx>
      <c:layout>
        <c:manualLayout>
          <c:xMode val="edge"/>
          <c:yMode val="edge"/>
          <c:x val="0.40878463108778096"/>
          <c:y val="0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участников</c:v>
                </c:pt>
              </c:strCache>
            </c:strRef>
          </c:tx>
          <c:invertIfNegative val="0"/>
          <c:cat>
            <c:strRef>
              <c:f>Лист1!$A$2:$A$14</c:f>
              <c:strCache>
                <c:ptCount val="13"/>
                <c:pt idx="0">
                  <c:v>Волчихинский район</c:v>
                </c:pt>
                <c:pt idx="1">
                  <c:v>Егорьевский район</c:v>
                </c:pt>
                <c:pt idx="2">
                  <c:v>Курьинский район</c:v>
                </c:pt>
                <c:pt idx="3">
                  <c:v>Локтевский район</c:v>
                </c:pt>
                <c:pt idx="4">
                  <c:v>Рубцовский район</c:v>
                </c:pt>
                <c:pt idx="5">
                  <c:v>Поспелихинский район</c:v>
                </c:pt>
                <c:pt idx="6">
                  <c:v>Михайловский район</c:v>
                </c:pt>
                <c:pt idx="7">
                  <c:v>Новичихинский район</c:v>
                </c:pt>
                <c:pt idx="8">
                  <c:v>Змеиногорский район</c:v>
                </c:pt>
                <c:pt idx="9">
                  <c:v>Краснощековский район</c:v>
                </c:pt>
                <c:pt idx="10">
                  <c:v>г. Рубцовск</c:v>
                </c:pt>
                <c:pt idx="11">
                  <c:v>Угловский район</c:v>
                </c:pt>
                <c:pt idx="12">
                  <c:v>Третьяковский район</c:v>
                </c:pt>
              </c:strCache>
            </c:strRef>
          </c:cat>
          <c:val>
            <c:numRef>
              <c:f>Лист1!$B$2:$B$14</c:f>
              <c:numCache>
                <c:formatCode>0</c:formatCode>
                <c:ptCount val="13"/>
                <c:pt idx="0">
                  <c:v>96</c:v>
                </c:pt>
                <c:pt idx="1">
                  <c:v>39</c:v>
                </c:pt>
                <c:pt idx="2">
                  <c:v>50</c:v>
                </c:pt>
                <c:pt idx="3">
                  <c:v>126</c:v>
                </c:pt>
                <c:pt idx="4">
                  <c:v>64</c:v>
                </c:pt>
                <c:pt idx="5">
                  <c:v>127</c:v>
                </c:pt>
                <c:pt idx="6">
                  <c:v>116</c:v>
                </c:pt>
                <c:pt idx="7">
                  <c:v>51</c:v>
                </c:pt>
                <c:pt idx="8">
                  <c:v>85</c:v>
                </c:pt>
                <c:pt idx="9">
                  <c:v>104</c:v>
                </c:pt>
                <c:pt idx="10">
                  <c:v>605</c:v>
                </c:pt>
                <c:pt idx="11">
                  <c:v>86</c:v>
                </c:pt>
                <c:pt idx="12">
                  <c:v>71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5407616"/>
        <c:axId val="105409152"/>
      </c:barChart>
      <c:catAx>
        <c:axId val="105407616"/>
        <c:scaling>
          <c:orientation val="minMax"/>
        </c:scaling>
        <c:delete val="0"/>
        <c:axPos val="b"/>
        <c:majorTickMark val="out"/>
        <c:minorTickMark val="none"/>
        <c:tickLblPos val="nextTo"/>
        <c:crossAx val="105409152"/>
        <c:crosses val="autoZero"/>
        <c:auto val="1"/>
        <c:lblAlgn val="ctr"/>
        <c:lblOffset val="100"/>
        <c:noMultiLvlLbl val="0"/>
      </c:catAx>
      <c:valAx>
        <c:axId val="105409152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10540761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не сдали математику (</a:t>
            </a:r>
            <a:r>
              <a:rPr lang="ru-RU">
                <a:solidFill>
                  <a:srgbClr val="C00000"/>
                </a:solidFill>
              </a:rPr>
              <a:t>чел</a:t>
            </a:r>
            <a:r>
              <a:rPr lang="ru-RU"/>
              <a:t>.\</a:t>
            </a:r>
            <a:r>
              <a:rPr lang="ru-RU">
                <a:solidFill>
                  <a:srgbClr val="0070C0"/>
                </a:solidFill>
              </a:rPr>
              <a:t>%</a:t>
            </a:r>
            <a:r>
              <a:rPr lang="ru-RU">
                <a:solidFill>
                  <a:sysClr val="windowText" lastClr="000000"/>
                </a:solidFill>
              </a:rPr>
              <a:t>)</a:t>
            </a:r>
          </a:p>
        </c:rich>
      </c:tx>
      <c:layout>
        <c:manualLayout>
          <c:xMode val="edge"/>
          <c:yMode val="edge"/>
          <c:x val="0.40878463108778096"/>
          <c:y val="0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27</c:v>
                </c:pt>
              </c:strCache>
            </c:strRef>
          </c:tx>
          <c:invertIfNegative val="0"/>
          <c:cat>
            <c:strRef>
              <c:f>Лист1!$A$2:$A$14</c:f>
              <c:strCache>
                <c:ptCount val="13"/>
                <c:pt idx="0">
                  <c:v>Волчихинский район</c:v>
                </c:pt>
                <c:pt idx="1">
                  <c:v>Егорьевский район</c:v>
                </c:pt>
                <c:pt idx="2">
                  <c:v>Курьинский район</c:v>
                </c:pt>
                <c:pt idx="3">
                  <c:v>Локтевский район</c:v>
                </c:pt>
                <c:pt idx="4">
                  <c:v>Рубцовский район</c:v>
                </c:pt>
                <c:pt idx="5">
                  <c:v>Поспелихинский район</c:v>
                </c:pt>
                <c:pt idx="6">
                  <c:v>Михайловский район</c:v>
                </c:pt>
                <c:pt idx="7">
                  <c:v>Новичихинский район</c:v>
                </c:pt>
                <c:pt idx="8">
                  <c:v>Змеиногорский район</c:v>
                </c:pt>
                <c:pt idx="9">
                  <c:v>Краснощековский район</c:v>
                </c:pt>
                <c:pt idx="10">
                  <c:v>г. Рубцовск</c:v>
                </c:pt>
                <c:pt idx="11">
                  <c:v>Угловский район</c:v>
                </c:pt>
                <c:pt idx="12">
                  <c:v>Третьяковский район</c:v>
                </c:pt>
              </c:strCache>
            </c:strRef>
          </c:cat>
          <c:val>
            <c:numRef>
              <c:f>Лист1!$B$2:$B$14</c:f>
              <c:numCache>
                <c:formatCode>0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2</c:v>
                </c:pt>
                <c:pt idx="6">
                  <c:v>2</c:v>
                </c:pt>
                <c:pt idx="7">
                  <c:v>1</c:v>
                </c:pt>
                <c:pt idx="8">
                  <c:v>1</c:v>
                </c:pt>
                <c:pt idx="9">
                  <c:v>3</c:v>
                </c:pt>
                <c:pt idx="10">
                  <c:v>12</c:v>
                </c:pt>
                <c:pt idx="11">
                  <c:v>3</c:v>
                </c:pt>
                <c:pt idx="12">
                  <c:v>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1,67</c:v>
                </c:pt>
              </c:strCache>
            </c:strRef>
          </c:tx>
          <c:invertIfNegative val="0"/>
          <c:cat>
            <c:strRef>
              <c:f>Лист1!$A$2:$A$14</c:f>
              <c:strCache>
                <c:ptCount val="13"/>
                <c:pt idx="0">
                  <c:v>Волчихинский район</c:v>
                </c:pt>
                <c:pt idx="1">
                  <c:v>Егорьевский район</c:v>
                </c:pt>
                <c:pt idx="2">
                  <c:v>Курьинский район</c:v>
                </c:pt>
                <c:pt idx="3">
                  <c:v>Локтевский район</c:v>
                </c:pt>
                <c:pt idx="4">
                  <c:v>Рубцовский район</c:v>
                </c:pt>
                <c:pt idx="5">
                  <c:v>Поспелихинский район</c:v>
                </c:pt>
                <c:pt idx="6">
                  <c:v>Михайловский район</c:v>
                </c:pt>
                <c:pt idx="7">
                  <c:v>Новичихинский район</c:v>
                </c:pt>
                <c:pt idx="8">
                  <c:v>Змеиногорский район</c:v>
                </c:pt>
                <c:pt idx="9">
                  <c:v>Краснощековский район</c:v>
                </c:pt>
                <c:pt idx="10">
                  <c:v>г. Рубцовск</c:v>
                </c:pt>
                <c:pt idx="11">
                  <c:v>Угловский район</c:v>
                </c:pt>
                <c:pt idx="12">
                  <c:v>Третьяковский район</c:v>
                </c:pt>
              </c:strCache>
            </c:strRef>
          </c:cat>
          <c:val>
            <c:numRef>
              <c:f>Лист1!$C$2:$C$14</c:f>
              <c:numCache>
                <c:formatCode>0.00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1.56</c:v>
                </c:pt>
                <c:pt idx="5">
                  <c:v>1.57</c:v>
                </c:pt>
                <c:pt idx="6">
                  <c:v>1.72</c:v>
                </c:pt>
                <c:pt idx="7">
                  <c:v>1.9600000000000009</c:v>
                </c:pt>
                <c:pt idx="8">
                  <c:v>1.1800000000000008</c:v>
                </c:pt>
                <c:pt idx="9">
                  <c:v>2.88</c:v>
                </c:pt>
                <c:pt idx="10">
                  <c:v>1.9800000000000009</c:v>
                </c:pt>
                <c:pt idx="11">
                  <c:v>3.4899999999999998</c:v>
                </c:pt>
                <c:pt idx="12">
                  <c:v>2.82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2389376"/>
        <c:axId val="92390912"/>
      </c:barChart>
      <c:catAx>
        <c:axId val="9238937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92390912"/>
        <c:crosses val="autoZero"/>
        <c:auto val="1"/>
        <c:lblAlgn val="ctr"/>
        <c:lblOffset val="100"/>
        <c:noMultiLvlLbl val="0"/>
      </c:catAx>
      <c:valAx>
        <c:axId val="92390912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9238937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27</c:v>
                </c:pt>
              </c:strCache>
            </c:strRef>
          </c:tx>
          <c:invertIfNegative val="0"/>
          <c:cat>
            <c:strRef>
              <c:f>Лист1!$A$2:$A$14</c:f>
              <c:strCache>
                <c:ptCount val="13"/>
                <c:pt idx="0">
                  <c:v>Волчихинский район</c:v>
                </c:pt>
                <c:pt idx="1">
                  <c:v>Егорьевский район</c:v>
                </c:pt>
                <c:pt idx="2">
                  <c:v>Курьинский район</c:v>
                </c:pt>
                <c:pt idx="3">
                  <c:v>Локтевский район</c:v>
                </c:pt>
                <c:pt idx="4">
                  <c:v>Рубцовский район</c:v>
                </c:pt>
                <c:pt idx="5">
                  <c:v>Поспелихинский район</c:v>
                </c:pt>
                <c:pt idx="6">
                  <c:v>Михайловский район</c:v>
                </c:pt>
                <c:pt idx="7">
                  <c:v>Новичихинский район</c:v>
                </c:pt>
                <c:pt idx="8">
                  <c:v>Змеиногорский район</c:v>
                </c:pt>
                <c:pt idx="9">
                  <c:v>Краснощековский район</c:v>
                </c:pt>
                <c:pt idx="10">
                  <c:v>г. Рубцовск</c:v>
                </c:pt>
                <c:pt idx="11">
                  <c:v>Угловский район</c:v>
                </c:pt>
                <c:pt idx="12">
                  <c:v>Третьяковский район</c:v>
                </c:pt>
              </c:strCache>
            </c:strRef>
          </c:cat>
          <c:val>
            <c:numRef>
              <c:f>Лист1!$B$2:$B$14</c:f>
              <c:numCache>
                <c:formatCode>0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2</c:v>
                </c:pt>
                <c:pt idx="6">
                  <c:v>2</c:v>
                </c:pt>
                <c:pt idx="7">
                  <c:v>1</c:v>
                </c:pt>
                <c:pt idx="8">
                  <c:v>1</c:v>
                </c:pt>
                <c:pt idx="9">
                  <c:v>3</c:v>
                </c:pt>
                <c:pt idx="10">
                  <c:v>12</c:v>
                </c:pt>
                <c:pt idx="11">
                  <c:v>3</c:v>
                </c:pt>
                <c:pt idx="12">
                  <c:v>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1,67</c:v>
                </c:pt>
              </c:strCache>
            </c:strRef>
          </c:tx>
          <c:invertIfNegative val="0"/>
          <c:cat>
            <c:strRef>
              <c:f>Лист1!$A$2:$A$14</c:f>
              <c:strCache>
                <c:ptCount val="13"/>
                <c:pt idx="0">
                  <c:v>Волчихинский район</c:v>
                </c:pt>
                <c:pt idx="1">
                  <c:v>Егорьевский район</c:v>
                </c:pt>
                <c:pt idx="2">
                  <c:v>Курьинский район</c:v>
                </c:pt>
                <c:pt idx="3">
                  <c:v>Локтевский район</c:v>
                </c:pt>
                <c:pt idx="4">
                  <c:v>Рубцовский район</c:v>
                </c:pt>
                <c:pt idx="5">
                  <c:v>Поспелихинский район</c:v>
                </c:pt>
                <c:pt idx="6">
                  <c:v>Михайловский район</c:v>
                </c:pt>
                <c:pt idx="7">
                  <c:v>Новичихинский район</c:v>
                </c:pt>
                <c:pt idx="8">
                  <c:v>Змеиногорский район</c:v>
                </c:pt>
                <c:pt idx="9">
                  <c:v>Краснощековский район</c:v>
                </c:pt>
                <c:pt idx="10">
                  <c:v>г. Рубцовск</c:v>
                </c:pt>
                <c:pt idx="11">
                  <c:v>Угловский район</c:v>
                </c:pt>
                <c:pt idx="12">
                  <c:v>Третьяковский район</c:v>
                </c:pt>
              </c:strCache>
            </c:strRef>
          </c:cat>
          <c:val>
            <c:numRef>
              <c:f>Лист1!$C$2:$C$14</c:f>
              <c:numCache>
                <c:formatCode>0.00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1.56</c:v>
                </c:pt>
                <c:pt idx="5">
                  <c:v>1.57</c:v>
                </c:pt>
                <c:pt idx="6">
                  <c:v>1.72</c:v>
                </c:pt>
                <c:pt idx="7">
                  <c:v>1.9600000000000004</c:v>
                </c:pt>
                <c:pt idx="8">
                  <c:v>1.1800000000000004</c:v>
                </c:pt>
                <c:pt idx="9">
                  <c:v>2.88</c:v>
                </c:pt>
                <c:pt idx="10">
                  <c:v>1.9800000000000004</c:v>
                </c:pt>
                <c:pt idx="11">
                  <c:v>3.4899999999999998</c:v>
                </c:pt>
                <c:pt idx="12">
                  <c:v>2.82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34</c:v>
                </c:pt>
              </c:strCache>
            </c:strRef>
          </c:tx>
          <c:invertIfNegative val="0"/>
          <c:cat>
            <c:strRef>
              <c:f>Лист1!$A$2:$A$14</c:f>
              <c:strCache>
                <c:ptCount val="13"/>
                <c:pt idx="0">
                  <c:v>Волчихинский район</c:v>
                </c:pt>
                <c:pt idx="1">
                  <c:v>Егорьевский район</c:v>
                </c:pt>
                <c:pt idx="2">
                  <c:v>Курьинский район</c:v>
                </c:pt>
                <c:pt idx="3">
                  <c:v>Локтевский район</c:v>
                </c:pt>
                <c:pt idx="4">
                  <c:v>Рубцовский район</c:v>
                </c:pt>
                <c:pt idx="5">
                  <c:v>Поспелихинский район</c:v>
                </c:pt>
                <c:pt idx="6">
                  <c:v>Михайловский район</c:v>
                </c:pt>
                <c:pt idx="7">
                  <c:v>Новичихинский район</c:v>
                </c:pt>
                <c:pt idx="8">
                  <c:v>Змеиногорский район</c:v>
                </c:pt>
                <c:pt idx="9">
                  <c:v>Краснощековский район</c:v>
                </c:pt>
                <c:pt idx="10">
                  <c:v>г. Рубцовск</c:v>
                </c:pt>
                <c:pt idx="11">
                  <c:v>Угловский район</c:v>
                </c:pt>
                <c:pt idx="12">
                  <c:v>Третьяковский район</c:v>
                </c:pt>
              </c:strCache>
            </c:strRef>
          </c:cat>
          <c:val>
            <c:numRef>
              <c:f>Лист1!$D$2:$D$14</c:f>
              <c:numCache>
                <c:formatCode>0</c:formatCode>
                <c:ptCount val="13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1</c:v>
                </c:pt>
                <c:pt idx="4">
                  <c:v>1</c:v>
                </c:pt>
                <c:pt idx="5">
                  <c:v>2</c:v>
                </c:pt>
                <c:pt idx="6">
                  <c:v>2</c:v>
                </c:pt>
                <c:pt idx="7">
                  <c:v>0</c:v>
                </c:pt>
                <c:pt idx="8">
                  <c:v>1</c:v>
                </c:pt>
                <c:pt idx="9">
                  <c:v>3</c:v>
                </c:pt>
                <c:pt idx="10">
                  <c:v>17</c:v>
                </c:pt>
                <c:pt idx="11">
                  <c:v>3</c:v>
                </c:pt>
                <c:pt idx="12">
                  <c:v>3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2,10</c:v>
                </c:pt>
              </c:strCache>
            </c:strRef>
          </c:tx>
          <c:invertIfNegative val="0"/>
          <c:cat>
            <c:strRef>
              <c:f>Лист1!$A$2:$A$14</c:f>
              <c:strCache>
                <c:ptCount val="13"/>
                <c:pt idx="0">
                  <c:v>Волчихинский район</c:v>
                </c:pt>
                <c:pt idx="1">
                  <c:v>Егорьевский район</c:v>
                </c:pt>
                <c:pt idx="2">
                  <c:v>Курьинский район</c:v>
                </c:pt>
                <c:pt idx="3">
                  <c:v>Локтевский район</c:v>
                </c:pt>
                <c:pt idx="4">
                  <c:v>Рубцовский район</c:v>
                </c:pt>
                <c:pt idx="5">
                  <c:v>Поспелихинский район</c:v>
                </c:pt>
                <c:pt idx="6">
                  <c:v>Михайловский район</c:v>
                </c:pt>
                <c:pt idx="7">
                  <c:v>Новичихинский район</c:v>
                </c:pt>
                <c:pt idx="8">
                  <c:v>Змеиногорский район</c:v>
                </c:pt>
                <c:pt idx="9">
                  <c:v>Краснощековский район</c:v>
                </c:pt>
                <c:pt idx="10">
                  <c:v>г. Рубцовск</c:v>
                </c:pt>
                <c:pt idx="11">
                  <c:v>Угловский район</c:v>
                </c:pt>
                <c:pt idx="12">
                  <c:v>Третьяковский район</c:v>
                </c:pt>
              </c:strCache>
            </c:strRef>
          </c:cat>
          <c:val>
            <c:numRef>
              <c:f>Лист1!$E$2:$E$14</c:f>
              <c:numCache>
                <c:formatCode>0.00</c:formatCode>
                <c:ptCount val="13"/>
                <c:pt idx="0">
                  <c:v>0</c:v>
                </c:pt>
                <c:pt idx="1">
                  <c:v>2.56</c:v>
                </c:pt>
                <c:pt idx="2">
                  <c:v>0</c:v>
                </c:pt>
                <c:pt idx="3">
                  <c:v>0.79</c:v>
                </c:pt>
                <c:pt idx="4">
                  <c:v>1.56</c:v>
                </c:pt>
                <c:pt idx="5">
                  <c:v>1.57</c:v>
                </c:pt>
                <c:pt idx="6">
                  <c:v>1.72</c:v>
                </c:pt>
                <c:pt idx="7">
                  <c:v>0</c:v>
                </c:pt>
                <c:pt idx="8">
                  <c:v>1.1800000000000004</c:v>
                </c:pt>
                <c:pt idx="9">
                  <c:v>2.88</c:v>
                </c:pt>
                <c:pt idx="10">
                  <c:v>2.8099999999999992</c:v>
                </c:pt>
                <c:pt idx="11">
                  <c:v>3.4899999999999998</c:v>
                </c:pt>
                <c:pt idx="12">
                  <c:v>4.2300000000000004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3729152"/>
        <c:axId val="93730688"/>
      </c:barChart>
      <c:catAx>
        <c:axId val="9372915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93730688"/>
        <c:crosses val="autoZero"/>
        <c:auto val="1"/>
        <c:lblAlgn val="ctr"/>
        <c:lblOffset val="100"/>
        <c:noMultiLvlLbl val="0"/>
      </c:catAx>
      <c:valAx>
        <c:axId val="93730688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9372915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194</c:v>
                </c:pt>
              </c:strCache>
            </c:strRef>
          </c:tx>
          <c:invertIfNegative val="0"/>
          <c:cat>
            <c:strRef>
              <c:f>Лист1!$A$2:$A$15</c:f>
              <c:strCache>
                <c:ptCount val="13"/>
                <c:pt idx="0">
                  <c:v>Волчихинский район</c:v>
                </c:pt>
                <c:pt idx="1">
                  <c:v>Егорьевский район</c:v>
                </c:pt>
                <c:pt idx="2">
                  <c:v>Курьинский район</c:v>
                </c:pt>
                <c:pt idx="3">
                  <c:v>Локтевский район</c:v>
                </c:pt>
                <c:pt idx="4">
                  <c:v>Рубцовский район</c:v>
                </c:pt>
                <c:pt idx="5">
                  <c:v>Поспелихинский район</c:v>
                </c:pt>
                <c:pt idx="6">
                  <c:v>Михайловский район</c:v>
                </c:pt>
                <c:pt idx="7">
                  <c:v>Новичихинский район</c:v>
                </c:pt>
                <c:pt idx="8">
                  <c:v>Змеиногорский район</c:v>
                </c:pt>
                <c:pt idx="9">
                  <c:v>Краснощековский район</c:v>
                </c:pt>
                <c:pt idx="10">
                  <c:v>г. Рубцовск</c:v>
                </c:pt>
                <c:pt idx="11">
                  <c:v>Угловский район</c:v>
                </c:pt>
                <c:pt idx="12">
                  <c:v>Третьяковский район</c:v>
                </c:pt>
              </c:strCache>
            </c:strRef>
          </c:cat>
          <c:val>
            <c:numRef>
              <c:f>Лист1!$B$2:$B$15</c:f>
              <c:numCache>
                <c:formatCode>0</c:formatCode>
                <c:ptCount val="14"/>
                <c:pt idx="0">
                  <c:v>3</c:v>
                </c:pt>
                <c:pt idx="1">
                  <c:v>1</c:v>
                </c:pt>
                <c:pt idx="2">
                  <c:v>7</c:v>
                </c:pt>
                <c:pt idx="3">
                  <c:v>10</c:v>
                </c:pt>
                <c:pt idx="4">
                  <c:v>9</c:v>
                </c:pt>
                <c:pt idx="5">
                  <c:v>27</c:v>
                </c:pt>
                <c:pt idx="6">
                  <c:v>20</c:v>
                </c:pt>
                <c:pt idx="7">
                  <c:v>4</c:v>
                </c:pt>
                <c:pt idx="8">
                  <c:v>9</c:v>
                </c:pt>
                <c:pt idx="9">
                  <c:v>14</c:v>
                </c:pt>
                <c:pt idx="10">
                  <c:v>80</c:v>
                </c:pt>
                <c:pt idx="11">
                  <c:v>1</c:v>
                </c:pt>
                <c:pt idx="12">
                  <c:v>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11,98</c:v>
                </c:pt>
              </c:strCache>
            </c:strRef>
          </c:tx>
          <c:invertIfNegative val="0"/>
          <c:cat>
            <c:strRef>
              <c:f>Лист1!$A$2:$A$15</c:f>
              <c:strCache>
                <c:ptCount val="13"/>
                <c:pt idx="0">
                  <c:v>Волчихинский район</c:v>
                </c:pt>
                <c:pt idx="1">
                  <c:v>Егорьевский район</c:v>
                </c:pt>
                <c:pt idx="2">
                  <c:v>Курьинский район</c:v>
                </c:pt>
                <c:pt idx="3">
                  <c:v>Локтевский район</c:v>
                </c:pt>
                <c:pt idx="4">
                  <c:v>Рубцовский район</c:v>
                </c:pt>
                <c:pt idx="5">
                  <c:v>Поспелихинский район</c:v>
                </c:pt>
                <c:pt idx="6">
                  <c:v>Михайловский район</c:v>
                </c:pt>
                <c:pt idx="7">
                  <c:v>Новичихинский район</c:v>
                </c:pt>
                <c:pt idx="8">
                  <c:v>Змеиногорский район</c:v>
                </c:pt>
                <c:pt idx="9">
                  <c:v>Краснощековский район</c:v>
                </c:pt>
                <c:pt idx="10">
                  <c:v>г. Рубцовск</c:v>
                </c:pt>
                <c:pt idx="11">
                  <c:v>Угловский район</c:v>
                </c:pt>
                <c:pt idx="12">
                  <c:v>Третьяковский район</c:v>
                </c:pt>
              </c:strCache>
            </c:strRef>
          </c:cat>
          <c:val>
            <c:numRef>
              <c:f>Лист1!$C$2:$C$15</c:f>
              <c:numCache>
                <c:formatCode>0.00</c:formatCode>
                <c:ptCount val="14"/>
                <c:pt idx="0">
                  <c:v>3.13</c:v>
                </c:pt>
                <c:pt idx="1">
                  <c:v>2.56</c:v>
                </c:pt>
                <c:pt idx="2">
                  <c:v>14</c:v>
                </c:pt>
                <c:pt idx="3">
                  <c:v>7.94</c:v>
                </c:pt>
                <c:pt idx="4">
                  <c:v>14.06</c:v>
                </c:pt>
                <c:pt idx="5">
                  <c:v>21.259999999999987</c:v>
                </c:pt>
                <c:pt idx="6">
                  <c:v>17.239999999999988</c:v>
                </c:pt>
                <c:pt idx="7">
                  <c:v>7.84</c:v>
                </c:pt>
                <c:pt idx="8">
                  <c:v>10.59</c:v>
                </c:pt>
                <c:pt idx="9">
                  <c:v>13.46</c:v>
                </c:pt>
                <c:pt idx="10">
                  <c:v>13.22</c:v>
                </c:pt>
                <c:pt idx="11">
                  <c:v>1.159999999999999</c:v>
                </c:pt>
                <c:pt idx="12">
                  <c:v>12.68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Столбец3</c:v>
                </c:pt>
              </c:strCache>
            </c:strRef>
          </c:tx>
          <c:invertIfNegative val="0"/>
          <c:cat>
            <c:strRef>
              <c:f>Лист1!$A$2:$A$15</c:f>
              <c:strCache>
                <c:ptCount val="13"/>
                <c:pt idx="0">
                  <c:v>Волчихинский район</c:v>
                </c:pt>
                <c:pt idx="1">
                  <c:v>Егорьевский район</c:v>
                </c:pt>
                <c:pt idx="2">
                  <c:v>Курьинский район</c:v>
                </c:pt>
                <c:pt idx="3">
                  <c:v>Локтевский район</c:v>
                </c:pt>
                <c:pt idx="4">
                  <c:v>Рубцовский район</c:v>
                </c:pt>
                <c:pt idx="5">
                  <c:v>Поспелихинский район</c:v>
                </c:pt>
                <c:pt idx="6">
                  <c:v>Михайловский район</c:v>
                </c:pt>
                <c:pt idx="7">
                  <c:v>Новичихинский район</c:v>
                </c:pt>
                <c:pt idx="8">
                  <c:v>Змеиногорский район</c:v>
                </c:pt>
                <c:pt idx="9">
                  <c:v>Краснощековский район</c:v>
                </c:pt>
                <c:pt idx="10">
                  <c:v>г. Рубцовск</c:v>
                </c:pt>
                <c:pt idx="11">
                  <c:v>Угловский район</c:v>
                </c:pt>
                <c:pt idx="12">
                  <c:v>Третьяковский район</c:v>
                </c:pt>
              </c:strCache>
            </c:strRef>
          </c:cat>
          <c:val>
            <c:numRef>
              <c:f>Лист1!$D$2:$D$15</c:f>
              <c:numCache>
                <c:formatCode>General</c:formatCode>
                <c:ptCount val="14"/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Столбец4</c:v>
                </c:pt>
              </c:strCache>
            </c:strRef>
          </c:tx>
          <c:invertIfNegative val="0"/>
          <c:cat>
            <c:strRef>
              <c:f>Лист1!$A$2:$A$15</c:f>
              <c:strCache>
                <c:ptCount val="13"/>
                <c:pt idx="0">
                  <c:v>Волчихинский район</c:v>
                </c:pt>
                <c:pt idx="1">
                  <c:v>Егорьевский район</c:v>
                </c:pt>
                <c:pt idx="2">
                  <c:v>Курьинский район</c:v>
                </c:pt>
                <c:pt idx="3">
                  <c:v>Локтевский район</c:v>
                </c:pt>
                <c:pt idx="4">
                  <c:v>Рубцовский район</c:v>
                </c:pt>
                <c:pt idx="5">
                  <c:v>Поспелихинский район</c:v>
                </c:pt>
                <c:pt idx="6">
                  <c:v>Михайловский район</c:v>
                </c:pt>
                <c:pt idx="7">
                  <c:v>Новичихинский район</c:v>
                </c:pt>
                <c:pt idx="8">
                  <c:v>Змеиногорский район</c:v>
                </c:pt>
                <c:pt idx="9">
                  <c:v>Краснощековский район</c:v>
                </c:pt>
                <c:pt idx="10">
                  <c:v>г. Рубцовск</c:v>
                </c:pt>
                <c:pt idx="11">
                  <c:v>Угловский район</c:v>
                </c:pt>
                <c:pt idx="12">
                  <c:v>Третьяковский район</c:v>
                </c:pt>
              </c:strCache>
            </c:strRef>
          </c:cat>
          <c:val>
            <c:numRef>
              <c:f>Лист1!$E$2:$E$15</c:f>
              <c:numCache>
                <c:formatCode>General</c:formatCode>
                <c:ptCount val="14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3766016"/>
        <c:axId val="93767552"/>
      </c:barChart>
      <c:catAx>
        <c:axId val="9376601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93767552"/>
        <c:crosses val="autoZero"/>
        <c:auto val="1"/>
        <c:lblAlgn val="ctr"/>
        <c:lblOffset val="100"/>
        <c:noMultiLvlLbl val="0"/>
      </c:catAx>
      <c:valAx>
        <c:axId val="93767552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9376601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83BED-7845-4183-86A0-4405788F5D05}" type="datetimeFigureOut">
              <a:rPr lang="ru-RU" smtClean="0"/>
              <a:pPr/>
              <a:t>20.09.2015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38243-7315-4A8A-AC8A-EEBA559BD8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83BED-7845-4183-86A0-4405788F5D05}" type="datetimeFigureOut">
              <a:rPr lang="ru-RU" smtClean="0"/>
              <a:pPr/>
              <a:t>20.09.2015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38243-7315-4A8A-AC8A-EEBA559BD8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83BED-7845-4183-86A0-4405788F5D05}" type="datetimeFigureOut">
              <a:rPr lang="ru-RU" smtClean="0"/>
              <a:pPr/>
              <a:t>20.09.2015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38243-7315-4A8A-AC8A-EEBA559BD8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83BED-7845-4183-86A0-4405788F5D05}" type="datetimeFigureOut">
              <a:rPr lang="ru-RU" smtClean="0"/>
              <a:pPr/>
              <a:t>20.09.2015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38243-7315-4A8A-AC8A-EEBA559BD8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83BED-7845-4183-86A0-4405788F5D05}" type="datetimeFigureOut">
              <a:rPr lang="ru-RU" smtClean="0"/>
              <a:pPr/>
              <a:t>20.09.2015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38243-7315-4A8A-AC8A-EEBA559BD8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83BED-7845-4183-86A0-4405788F5D05}" type="datetimeFigureOut">
              <a:rPr lang="ru-RU" smtClean="0"/>
              <a:pPr/>
              <a:t>20.09.2015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38243-7315-4A8A-AC8A-EEBA559BD8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83BED-7845-4183-86A0-4405788F5D05}" type="datetimeFigureOut">
              <a:rPr lang="ru-RU" smtClean="0"/>
              <a:pPr/>
              <a:t>20.09.2015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38243-7315-4A8A-AC8A-EEBA559BD8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83BED-7845-4183-86A0-4405788F5D05}" type="datetimeFigureOut">
              <a:rPr lang="ru-RU" smtClean="0"/>
              <a:pPr/>
              <a:t>20.09.2015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38243-7315-4A8A-AC8A-EEBA559BD8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83BED-7845-4183-86A0-4405788F5D05}" type="datetimeFigureOut">
              <a:rPr lang="ru-RU" smtClean="0"/>
              <a:pPr/>
              <a:t>20.09.2015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38243-7315-4A8A-AC8A-EEBA559BD8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83BED-7845-4183-86A0-4405788F5D05}" type="datetimeFigureOut">
              <a:rPr lang="ru-RU" smtClean="0"/>
              <a:pPr/>
              <a:t>20.09.2015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38243-7315-4A8A-AC8A-EEBA559BD8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83BED-7845-4183-86A0-4405788F5D05}" type="datetimeFigureOut">
              <a:rPr lang="ru-RU" smtClean="0"/>
              <a:pPr/>
              <a:t>20.09.2015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38243-7315-4A8A-AC8A-EEBA559BD8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183BED-7845-4183-86A0-4405788F5D05}" type="datetimeFigureOut">
              <a:rPr lang="ru-RU" smtClean="0"/>
              <a:pPr/>
              <a:t>20.09.2015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638243-7315-4A8A-AC8A-EEBA559BD8E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&#1087;&#1086;&#1089;&#1090;&#1091;&#1087;&#1072;&#1102;.&#1088;&#1092;/" TargetMode="External"/><Relationship Id="rId3" Type="http://schemas.openxmlformats.org/officeDocument/2006/relationships/hyperlink" Target="http://www.alleng.ru/" TargetMode="External"/><Relationship Id="rId7" Type="http://schemas.openxmlformats.org/officeDocument/2006/relationships/hyperlink" Target="http://e-ypok.ru/" TargetMode="External"/><Relationship Id="rId12" Type="http://schemas.openxmlformats.org/officeDocument/2006/relationships/hyperlink" Target="http://reshuege.ru/" TargetMode="External"/><Relationship Id="rId2" Type="http://schemas.openxmlformats.org/officeDocument/2006/relationships/hyperlink" Target="http://www.gotovkege.ru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ucheba.pro/" TargetMode="External"/><Relationship Id="rId11" Type="http://schemas.openxmlformats.org/officeDocument/2006/relationships/hyperlink" Target="http://www.rosbalt.ru/eg/" TargetMode="External"/><Relationship Id="rId5" Type="http://schemas.openxmlformats.org/officeDocument/2006/relationships/hyperlink" Target="http://www.edu.ru/" TargetMode="External"/><Relationship Id="rId10" Type="http://schemas.openxmlformats.org/officeDocument/2006/relationships/hyperlink" Target="http://www.uchportal.ru/" TargetMode="External"/><Relationship Id="rId4" Type="http://schemas.openxmlformats.org/officeDocument/2006/relationships/hyperlink" Target="http://www.ege.do.am/" TargetMode="External"/><Relationship Id="rId9" Type="http://schemas.openxmlformats.org/officeDocument/2006/relationships/hyperlink" Target="http://www.ctege.info/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3051770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rgbClr val="C00000"/>
                </a:solidFill>
              </a:rPr>
              <a:t>Анализ качественных и количественных показателей результатов ЕГЭ и ОГЭ - 2015 </a:t>
            </a:r>
            <a:r>
              <a:rPr lang="ru-RU" dirty="0" smtClean="0">
                <a:solidFill>
                  <a:srgbClr val="C00000"/>
                </a:solidFill>
              </a:rPr>
              <a:t>по математике.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509120"/>
            <a:ext cx="6400800" cy="1129680"/>
          </a:xfrm>
        </p:spPr>
        <p:txBody>
          <a:bodyPr>
            <a:normAutofit fontScale="92500" lnSpcReduction="20000"/>
          </a:bodyPr>
          <a:lstStyle/>
          <a:p>
            <a:pPr algn="r"/>
            <a:r>
              <a:rPr lang="ru-RU" sz="2400" dirty="0" err="1" smtClean="0">
                <a:solidFill>
                  <a:srgbClr val="0070C0"/>
                </a:solidFill>
              </a:rPr>
              <a:t>Александренко</a:t>
            </a:r>
            <a:r>
              <a:rPr lang="ru-RU" sz="2400" dirty="0" smtClean="0">
                <a:solidFill>
                  <a:srgbClr val="0070C0"/>
                </a:solidFill>
              </a:rPr>
              <a:t> Л.В.</a:t>
            </a:r>
          </a:p>
          <a:p>
            <a:pPr algn="r"/>
            <a:r>
              <a:rPr lang="ru-RU" sz="2400" dirty="0" smtClean="0">
                <a:solidFill>
                  <a:srgbClr val="0070C0"/>
                </a:solidFill>
              </a:rPr>
              <a:t>МБОУ «Саратовская СОШ»</a:t>
            </a:r>
          </a:p>
          <a:p>
            <a:pPr algn="r"/>
            <a:r>
              <a:rPr lang="ru-RU" sz="2400" dirty="0" smtClean="0">
                <a:solidFill>
                  <a:srgbClr val="0070C0"/>
                </a:solidFill>
              </a:rPr>
              <a:t>2015 год</a:t>
            </a:r>
            <a:endParaRPr lang="ru-RU" sz="24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-102130"/>
          <a:ext cx="9144000" cy="6752565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5207004"/>
                <a:gridCol w="1031882"/>
                <a:gridCol w="1111258"/>
                <a:gridCol w="1031882"/>
                <a:gridCol w="761974"/>
              </a:tblGrid>
              <a:tr h="959362">
                <a:tc>
                  <a:txBody>
                    <a:bodyPr/>
                    <a:lstStyle/>
                    <a:p>
                      <a:pPr algn="just"/>
                      <a:endParaRPr lang="ru-RU" sz="16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600" dirty="0" smtClean="0"/>
                        <a:t>лучше </a:t>
                      </a:r>
                      <a:r>
                        <a:rPr lang="ru-RU" sz="1600" dirty="0"/>
                        <a:t>чем </a:t>
                      </a:r>
                      <a:r>
                        <a:rPr lang="ru-RU" sz="1600" dirty="0" smtClean="0"/>
                        <a:t>по </a:t>
                      </a:r>
                      <a:r>
                        <a:rPr lang="ru-RU" sz="1600" dirty="0"/>
                        <a:t>АК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600" dirty="0" smtClean="0"/>
                        <a:t>лучше по </a:t>
                      </a:r>
                      <a:r>
                        <a:rPr lang="ru-RU" sz="1600" dirty="0"/>
                        <a:t>МОУО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8300">
                <a:tc>
                  <a:txBody>
                    <a:bodyPr/>
                    <a:lstStyle/>
                    <a:p>
                      <a:pPr marL="71755" marR="71755" algn="just">
                        <a:spcAft>
                          <a:spcPts val="0"/>
                        </a:spcAft>
                      </a:pPr>
                      <a:r>
                        <a:rPr lang="ru-RU" sz="1600" dirty="0"/>
                        <a:t>Математика профильная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600" dirty="0"/>
                        <a:t>чел.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600"/>
                        <a:t>%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600"/>
                        <a:t>чел.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600" dirty="0"/>
                        <a:t>%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85107">
                <a:tc>
                  <a:txBody>
                    <a:bodyPr/>
                    <a:lstStyle/>
                    <a:p>
                      <a:pPr marL="71755" marR="71755" algn="just">
                        <a:spcAft>
                          <a:spcPts val="0"/>
                        </a:spcAft>
                      </a:pPr>
                      <a:r>
                        <a:rPr lang="ru-RU" sz="1600" dirty="0"/>
                        <a:t>МБОУ "</a:t>
                      </a:r>
                      <a:r>
                        <a:rPr lang="ru-RU" sz="1600" dirty="0" err="1"/>
                        <a:t>Безрукавская</a:t>
                      </a:r>
                      <a:r>
                        <a:rPr lang="ru-RU" sz="1600" dirty="0"/>
                        <a:t> СОШ"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600" dirty="0"/>
                        <a:t>0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600" dirty="0"/>
                        <a:t>0,00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600" dirty="0"/>
                        <a:t>2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600" dirty="0"/>
                        <a:t>50,00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85107">
                <a:tc>
                  <a:txBody>
                    <a:bodyPr/>
                    <a:lstStyle/>
                    <a:p>
                      <a:pPr marL="71755" marR="71755" algn="just">
                        <a:spcAft>
                          <a:spcPts val="0"/>
                        </a:spcAft>
                      </a:pPr>
                      <a:r>
                        <a:rPr lang="ru-RU" sz="1600" dirty="0"/>
                        <a:t>МБОУ "</a:t>
                      </a:r>
                      <a:r>
                        <a:rPr lang="ru-RU" sz="1600" dirty="0" err="1"/>
                        <a:t>Бобковская</a:t>
                      </a:r>
                      <a:r>
                        <a:rPr lang="ru-RU" sz="1600" dirty="0"/>
                        <a:t> СОШ"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600" dirty="0"/>
                        <a:t>0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600"/>
                        <a:t>0,00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600"/>
                        <a:t>0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600"/>
                        <a:t>0,00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85107">
                <a:tc>
                  <a:txBody>
                    <a:bodyPr/>
                    <a:lstStyle/>
                    <a:p>
                      <a:pPr marL="71755" marR="71755" algn="just">
                        <a:spcAft>
                          <a:spcPts val="0"/>
                        </a:spcAft>
                      </a:pPr>
                      <a:r>
                        <a:rPr lang="ru-RU" sz="1600" dirty="0"/>
                        <a:t>МБОУ "</a:t>
                      </a:r>
                      <a:r>
                        <a:rPr lang="ru-RU" sz="1600" dirty="0" err="1"/>
                        <a:t>Веселоярская</a:t>
                      </a:r>
                      <a:r>
                        <a:rPr lang="ru-RU" sz="1600" dirty="0"/>
                        <a:t> СОШ"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600" dirty="0"/>
                        <a:t>1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600" dirty="0"/>
                        <a:t>16,67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600"/>
                        <a:t>3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600"/>
                        <a:t>50,00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98077">
                <a:tc>
                  <a:txBody>
                    <a:bodyPr/>
                    <a:lstStyle/>
                    <a:p>
                      <a:pPr marL="71755" marR="71755" algn="just">
                        <a:spcAft>
                          <a:spcPts val="0"/>
                        </a:spcAft>
                      </a:pPr>
                      <a:r>
                        <a:rPr lang="ru-RU" sz="1600" dirty="0"/>
                        <a:t>МБОУ "</a:t>
                      </a:r>
                      <a:r>
                        <a:rPr lang="ru-RU" sz="1600" dirty="0" err="1"/>
                        <a:t>Зеленодубравинская</a:t>
                      </a:r>
                      <a:r>
                        <a:rPr lang="ru-RU" sz="1600" dirty="0"/>
                        <a:t> СОШ"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600" dirty="0"/>
                        <a:t>0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600" dirty="0"/>
                        <a:t>0,00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600" dirty="0"/>
                        <a:t>1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600"/>
                        <a:t>33,33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85107">
                <a:tc>
                  <a:txBody>
                    <a:bodyPr/>
                    <a:lstStyle/>
                    <a:p>
                      <a:pPr marL="71755" marR="71755" algn="just">
                        <a:spcAft>
                          <a:spcPts val="0"/>
                        </a:spcAft>
                      </a:pPr>
                      <a:r>
                        <a:rPr lang="ru-RU" sz="1600" dirty="0"/>
                        <a:t>МБОУ "Куйбышевская СОШ"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600" dirty="0"/>
                        <a:t>2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600" dirty="0"/>
                        <a:t>25,00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600"/>
                        <a:t>6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600"/>
                        <a:t>75,00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98077">
                <a:tc>
                  <a:txBody>
                    <a:bodyPr/>
                    <a:lstStyle/>
                    <a:p>
                      <a:pPr marL="71755" marR="71755" algn="just">
                        <a:spcAft>
                          <a:spcPts val="0"/>
                        </a:spcAft>
                      </a:pPr>
                      <a:r>
                        <a:rPr lang="ru-RU" sz="1600" dirty="0"/>
                        <a:t>МБОУ "Новоалександровская СОШ"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600" dirty="0"/>
                        <a:t>0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600" dirty="0"/>
                        <a:t>0,00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600" dirty="0"/>
                        <a:t>0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600"/>
                        <a:t>0,00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98077">
                <a:tc>
                  <a:txBody>
                    <a:bodyPr/>
                    <a:lstStyle/>
                    <a:p>
                      <a:pPr marL="71755" marR="71755" algn="just">
                        <a:spcAft>
                          <a:spcPts val="0"/>
                        </a:spcAft>
                      </a:pPr>
                      <a:r>
                        <a:rPr lang="ru-RU" sz="1600" dirty="0"/>
                        <a:t>МБОУ "Новониколаевская СОШ"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600" dirty="0"/>
                        <a:t>1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600" dirty="0"/>
                        <a:t>16,67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600" dirty="0"/>
                        <a:t>1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600"/>
                        <a:t>16,67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85107">
                <a:tc>
                  <a:txBody>
                    <a:bodyPr/>
                    <a:lstStyle/>
                    <a:p>
                      <a:pPr marL="71755" marR="71755" algn="just">
                        <a:spcAft>
                          <a:spcPts val="0"/>
                        </a:spcAft>
                      </a:pPr>
                      <a:r>
                        <a:rPr lang="ru-RU" sz="1600" dirty="0"/>
                        <a:t>МБОУ "Новороссийская СОШ"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600"/>
                        <a:t>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600" dirty="0"/>
                        <a:t>33,33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600" dirty="0"/>
                        <a:t>1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600" dirty="0"/>
                        <a:t>33,33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98077">
                <a:tc>
                  <a:txBody>
                    <a:bodyPr/>
                    <a:lstStyle/>
                    <a:p>
                      <a:pPr marL="71755" marR="71755" algn="just">
                        <a:spcAft>
                          <a:spcPts val="0"/>
                        </a:spcAft>
                      </a:pPr>
                      <a:r>
                        <a:rPr lang="ru-RU" sz="1600" dirty="0"/>
                        <a:t>МБОУ "</a:t>
                      </a:r>
                      <a:r>
                        <a:rPr lang="ru-RU" sz="1600" dirty="0" err="1"/>
                        <a:t>Новосклюихинская</a:t>
                      </a:r>
                      <a:r>
                        <a:rPr lang="ru-RU" sz="1600" dirty="0"/>
                        <a:t> СОШ"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600" dirty="0"/>
                        <a:t>2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600" dirty="0"/>
                        <a:t>66,67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600" dirty="0"/>
                        <a:t>2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600" dirty="0"/>
                        <a:t>66,67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85107">
                <a:tc>
                  <a:txBody>
                    <a:bodyPr/>
                    <a:lstStyle/>
                    <a:p>
                      <a:pPr marL="71755" marR="71755" algn="just">
                        <a:spcAft>
                          <a:spcPts val="0"/>
                        </a:spcAft>
                      </a:pPr>
                      <a:r>
                        <a:rPr lang="ru-RU" sz="1600" dirty="0"/>
                        <a:t>МБОУ "</a:t>
                      </a:r>
                      <a:r>
                        <a:rPr lang="ru-RU" sz="1600" dirty="0" err="1"/>
                        <a:t>Половинкинская</a:t>
                      </a:r>
                      <a:r>
                        <a:rPr lang="ru-RU" sz="1600" dirty="0"/>
                        <a:t> СОШ"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600"/>
                        <a:t>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600"/>
                        <a:t>100,00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600" dirty="0"/>
                        <a:t>1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600" dirty="0"/>
                        <a:t>100,00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74817">
                <a:tc>
                  <a:txBody>
                    <a:bodyPr/>
                    <a:lstStyle/>
                    <a:p>
                      <a:pPr marL="71755" marR="71755" algn="just">
                        <a:spcAft>
                          <a:spcPts val="0"/>
                        </a:spcAft>
                      </a:pPr>
                      <a:r>
                        <a:rPr lang="ru-RU" sz="1600" dirty="0"/>
                        <a:t>МБОУ "Самарская СОШ"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600"/>
                        <a:t>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600"/>
                        <a:t>20,00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600"/>
                        <a:t>4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600" dirty="0"/>
                        <a:t>80,00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76672"/>
            <a:ext cx="9684568" cy="55534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54798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0289567"/>
              </p:ext>
            </p:extLst>
          </p:nvPr>
        </p:nvGraphicFramePr>
        <p:xfrm>
          <a:off x="251520" y="476672"/>
          <a:ext cx="8352928" cy="5629450"/>
        </p:xfrm>
        <a:graphic>
          <a:graphicData uri="http://schemas.openxmlformats.org/drawingml/2006/table">
            <a:tbl>
              <a:tblPr firstRow="1" firstCol="1" bandRow="1"/>
              <a:tblGrid>
                <a:gridCol w="607992"/>
                <a:gridCol w="722488"/>
                <a:gridCol w="492883"/>
                <a:gridCol w="607380"/>
                <a:gridCol w="607992"/>
                <a:gridCol w="521048"/>
                <a:gridCol w="867598"/>
                <a:gridCol w="867598"/>
                <a:gridCol w="954541"/>
                <a:gridCol w="2103408"/>
              </a:tblGrid>
              <a:tr h="152612">
                <a:tc rowSpan="2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Задание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Уровень сложности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Макс. балл</a:t>
                      </a:r>
                      <a:b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за задание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% выполнения задания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 приступал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 баллов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балл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3683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кол-во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кол-во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кол-во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612"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базовый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71,36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4,02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49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24,62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142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71,36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612"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базовый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73,37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5,53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21,11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146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73,37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612"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базовый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77,89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1,51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20,60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77,89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612"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базовый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67,34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7,04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25,63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134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67,34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612"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базовый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73,87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0,00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26,13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147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73,87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612"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just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базовый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52,26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16,08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31,66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104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52,26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612"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базовый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54,77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47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23,62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21,61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109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54,77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9911"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базовый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51,26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7,04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41,71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51,26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5142"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базовый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87,44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2,01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10,55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174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87,44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6731"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базовый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54,77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22,61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22,61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109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54,77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9381"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базовый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72,36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8,04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39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19,60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144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72,36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8798"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базовый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75,88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6,53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17,59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75,88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1449"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базовый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65,33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0,50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68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34,17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65,33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7791"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базовый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74,87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2,01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46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23,12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149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74,87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3023"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базовый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81,41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1,01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17,59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162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81,41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2440"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базовый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54,77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26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13,07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64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32,16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109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54,77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7670"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базовый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62,31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10,55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54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27,14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124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62,31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9261"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базовый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96,98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0,50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2,51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193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96,98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24455"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базовый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52,26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34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17,09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30,65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104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52,26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25667"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базовый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60,3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16,58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46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23,12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60,30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68" marR="470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5757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5311758"/>
              </p:ext>
            </p:extLst>
          </p:nvPr>
        </p:nvGraphicFramePr>
        <p:xfrm>
          <a:off x="467544" y="1628800"/>
          <a:ext cx="8229602" cy="4665573"/>
        </p:xfrm>
        <a:graphic>
          <a:graphicData uri="http://schemas.openxmlformats.org/drawingml/2006/table">
            <a:tbl>
              <a:tblPr firstRow="1" firstCol="1" bandRow="1"/>
              <a:tblGrid>
                <a:gridCol w="637006"/>
                <a:gridCol w="546924"/>
                <a:gridCol w="733522"/>
                <a:gridCol w="457486"/>
                <a:gridCol w="638293"/>
                <a:gridCol w="733522"/>
                <a:gridCol w="733522"/>
                <a:gridCol w="640223"/>
                <a:gridCol w="733522"/>
                <a:gridCol w="733522"/>
                <a:gridCol w="821030"/>
                <a:gridCol w="821030"/>
              </a:tblGrid>
              <a:tr h="1536167">
                <a:tc rowSpan="2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Задание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339" marR="613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Уровень сложности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339" marR="613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Макс. балл</a:t>
                      </a:r>
                      <a:b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за задание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339" marR="613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% выполнения задания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339" marR="613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 приступал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339" marR="613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 баллов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339" marR="613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балл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339" marR="613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 балла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339" marR="613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3484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кол-во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339" marR="613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339" marR="613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кол-во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339" marR="613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339" marR="613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кол-во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339" marR="613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339" marR="613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кол-во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339" marR="613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339" marR="613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08924"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339" marR="613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повышенный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339" marR="613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339" marR="613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12,56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339" marR="613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122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339" marR="613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61,31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339" marR="613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339" marR="613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25,63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339" marR="613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339" marR="613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1,01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339" marR="613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339" marR="613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12,06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339" marR="613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08924"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339" marR="613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повышенный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339" marR="613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339" marR="613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11,39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339" marR="613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138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339" marR="613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69,35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339" marR="613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38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339" marR="613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19,10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339" marR="613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339" marR="613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0,00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339" marR="613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339" marR="613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0,50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339" marR="613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2616"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23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339" marR="613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высокий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339" marR="613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339" marR="613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1,01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339" marR="613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153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339" marR="613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76,88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339" marR="613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44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339" marR="613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22,11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339" marR="613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339" marR="613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0,00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339" marR="613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339" marR="613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0,00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339" marR="613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08924"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339" marR="613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повышенный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339" marR="613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339" marR="613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7,04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339" marR="613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140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339" marR="613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70,35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339" marR="613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43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339" marR="613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21,61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339" marR="613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339" marR="613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2,01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339" marR="613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339" marR="613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6,03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339" marR="613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08924"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339" marR="613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повышенный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339" marR="613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339" marR="613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1,84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339" marR="613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183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339" marR="613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91,96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339" marR="613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339" marR="613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6,03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339" marR="613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339" marR="613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0,00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339" marR="613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339" marR="613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0,50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339" marR="613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2616"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26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339" marR="613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высокий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339" marR="613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339" marR="613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339" marR="613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184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339" marR="613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92,46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339" marR="613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339" marR="613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7,54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339" marR="613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339" marR="613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0,00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339" marR="613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339" marR="613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0,00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339" marR="613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8223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 первую очередь - это повышение уровня математического образования в основной и начальной школе, развитие системы работы с одаренными детьми расширение сети профильных классов (в том числе при участии вузов). Это требует существенной корректировки методики преподавания математики в основной школе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1962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/>
              <a:t>Учителям следует больше внимания обращать</a:t>
            </a:r>
            <a:r>
              <a:rPr lang="ru-RU" dirty="0"/>
              <a:t>:</a:t>
            </a:r>
          </a:p>
          <a:p>
            <a:r>
              <a:rPr lang="ru-RU" dirty="0"/>
              <a:t>на отработку безошибочного выполнения </a:t>
            </a:r>
            <a:r>
              <a:rPr lang="ru-RU" b="1" dirty="0"/>
              <a:t>несложных преобразований и вычислений</a:t>
            </a:r>
            <a:r>
              <a:rPr lang="ru-RU" dirty="0"/>
              <a:t> (в том числе на умение найти ошибку);</a:t>
            </a:r>
          </a:p>
          <a:p>
            <a:r>
              <a:rPr lang="ru-RU" dirty="0"/>
              <a:t>регулярное выполнение упражнений, развивающих </a:t>
            </a:r>
            <a:r>
              <a:rPr lang="ru-RU" b="1" dirty="0"/>
              <a:t>базовые математические компетенции</a:t>
            </a:r>
            <a:r>
              <a:rPr lang="ru-RU" dirty="0"/>
              <a:t> школьников (умение читать и верно понимать условие задачи, решать практические задачи, выполнять арифметические действия, простейшие алгебраические преобразования, действия с основными функциями и т.д.);</a:t>
            </a:r>
          </a:p>
          <a:p>
            <a:r>
              <a:rPr lang="ru-RU" dirty="0"/>
              <a:t>на  отработку навыков решения задач различного уровня 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4789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на  повышение роли  наглядности при изучении </a:t>
            </a:r>
            <a:r>
              <a:rPr lang="ru-RU" b="1" dirty="0"/>
              <a:t>геометрии</a:t>
            </a:r>
            <a:r>
              <a:rPr lang="ru-RU" dirty="0"/>
              <a:t>, изображение геометрических фигур, формирование конструктивных умений и навыков, применение геометрических знаний для решения практических задач;</a:t>
            </a:r>
          </a:p>
          <a:p>
            <a:r>
              <a:rPr lang="ru-RU" dirty="0"/>
              <a:t>на освоение базовых объектов и понятий курса </a:t>
            </a:r>
            <a:r>
              <a:rPr lang="ru-RU" b="1" dirty="0"/>
              <a:t>стереометрии</a:t>
            </a:r>
            <a:r>
              <a:rPr lang="ru-RU" dirty="0"/>
              <a:t> (углы в пространстве, многогранники, тела вращения, площадь поверхности, объем и т.д.);</a:t>
            </a:r>
          </a:p>
          <a:p>
            <a:r>
              <a:rPr lang="ru-RU" dirty="0"/>
              <a:t>на   понимание основных идей и базовых понятий анализа (геометрический смысл производной и др.), практико-ориентированным приложениям, связанным с исследованием функций при изучении </a:t>
            </a:r>
            <a:r>
              <a:rPr lang="ru-RU" b="1" dirty="0"/>
              <a:t>начал математического анализа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2338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на решение простейших задач с небольшим числом вариантов (с расчетом на практическое применение), где возможно явное описание и анализ ситуации при изучении </a:t>
            </a:r>
            <a:r>
              <a:rPr lang="ru-RU" b="1" dirty="0"/>
              <a:t>теории вероятностей и статистики;</a:t>
            </a:r>
            <a:endParaRPr lang="ru-RU" dirty="0"/>
          </a:p>
          <a:p>
            <a:r>
              <a:rPr lang="ru-RU" dirty="0"/>
              <a:t>на</a:t>
            </a:r>
            <a:r>
              <a:rPr lang="ru-RU" b="1" dirty="0"/>
              <a:t> </a:t>
            </a:r>
            <a:r>
              <a:rPr lang="ru-RU" dirty="0"/>
              <a:t>эффективную </a:t>
            </a:r>
            <a:r>
              <a:rPr lang="ru-RU" b="1" dirty="0"/>
              <a:t>диагностику </a:t>
            </a:r>
            <a:r>
              <a:rPr lang="ru-RU" dirty="0"/>
              <a:t>недостатков и их устранение в усвоении отдельных тем  в процессе обучения путем решения серий конкретных задач;</a:t>
            </a:r>
          </a:p>
          <a:p>
            <a:r>
              <a:rPr lang="ru-RU" dirty="0"/>
              <a:t>на </a:t>
            </a:r>
            <a:r>
              <a:rPr lang="ru-RU" b="1" dirty="0"/>
              <a:t>закрепление </a:t>
            </a:r>
            <a:r>
              <a:rPr lang="ru-RU" dirty="0"/>
              <a:t>имеющихся умений и навыков в решении задач в ходе итогового повторения на завершающем этапе подготовки к экзамену.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7598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>
                <a:solidFill>
                  <a:srgbClr val="C00000"/>
                </a:solidFill>
              </a:rPr>
              <a:t>Предлагаем перечень ресурсов Интернет, информация которых окажется полезной как учителю, так и учащимся при самостоятельной подготовке к ЕГЭ:</a:t>
            </a:r>
            <a:br>
              <a:rPr lang="ru-RU" sz="2400" dirty="0">
                <a:solidFill>
                  <a:srgbClr val="C00000"/>
                </a:solidFill>
              </a:rPr>
            </a:b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lvl="0"/>
            <a:r>
              <a:rPr lang="ru-RU" dirty="0" smtClean="0">
                <a:hlinkClick r:id="rId2"/>
              </a:rPr>
              <a:t>http://www.gotovkege.ru</a:t>
            </a:r>
            <a:r>
              <a:rPr lang="ru-RU" dirty="0" smtClean="0"/>
              <a:t>. Сайт позволяет в он-</a:t>
            </a:r>
            <a:r>
              <a:rPr lang="ru-RU" dirty="0" err="1" smtClean="0"/>
              <a:t>лайн</a:t>
            </a:r>
            <a:r>
              <a:rPr lang="ru-RU" dirty="0" smtClean="0"/>
              <a:t> режиме окунуться в атмосферу проведения ЕГЭ в плане формулировки контрольных заданий, режима тестирования. Существует возможность консультирования со специалистами, а также проведение тренировочных экзаменов и контрольных проверок. Теоретические материалы раскрываются в каждом задании. Можно ознакомиться с предыдущими ЕГЭ и оценить свои силы.</a:t>
            </a:r>
          </a:p>
          <a:p>
            <a:pPr lvl="0"/>
            <a:r>
              <a:rPr lang="ru-RU" dirty="0" smtClean="0">
                <a:hlinkClick r:id="rId3"/>
              </a:rPr>
              <a:t>http</a:t>
            </a:r>
            <a:r>
              <a:rPr lang="ru-RU" dirty="0">
                <a:hlinkClick r:id="rId3"/>
              </a:rPr>
              <a:t>://www.alleng.ru</a:t>
            </a:r>
            <a:r>
              <a:rPr lang="ru-RU" dirty="0"/>
              <a:t>. Учебные пособия для бесплатного скачивания, книги в помощь в подготовке к ЕГЭ по различным предметам, демонстрационные версии экзаменов, множество вариантов ЕГЭ, тренировочные работы.</a:t>
            </a:r>
          </a:p>
          <a:p>
            <a:pPr lvl="0"/>
            <a:r>
              <a:rPr lang="ru-RU" dirty="0">
                <a:hlinkClick r:id="rId4"/>
              </a:rPr>
              <a:t>http://www.ege.do.am</a:t>
            </a:r>
            <a:r>
              <a:rPr lang="ru-RU" dirty="0"/>
              <a:t>. Включает подготовительные материалы, учебные пособия, разбор заданий, типовые примеры экзаменов по различным дисциплинам.</a:t>
            </a:r>
          </a:p>
          <a:p>
            <a:pPr lvl="0"/>
            <a:r>
              <a:rPr lang="ru-RU" dirty="0">
                <a:hlinkClick r:id="rId5"/>
              </a:rPr>
              <a:t>http://www.edu.ru</a:t>
            </a:r>
            <a:r>
              <a:rPr lang="ru-RU" dirty="0"/>
              <a:t>. Бесплатное он-</a:t>
            </a:r>
            <a:r>
              <a:rPr lang="ru-RU" dirty="0" err="1"/>
              <a:t>лайн</a:t>
            </a:r>
            <a:r>
              <a:rPr lang="ru-RU" dirty="0"/>
              <a:t> тестирование по разным дисциплинам, результаты высвечиваются сразу же с указанием ошибок.</a:t>
            </a:r>
          </a:p>
          <a:p>
            <a:pPr lvl="0"/>
            <a:r>
              <a:rPr lang="ru-RU" dirty="0">
                <a:hlinkClick r:id="rId6"/>
              </a:rPr>
              <a:t>http://www.ucheba.pro</a:t>
            </a:r>
            <a:r>
              <a:rPr lang="ru-RU" dirty="0"/>
              <a:t>. Демонстрационные варианты с решениями и разбором ответов.</a:t>
            </a:r>
          </a:p>
          <a:p>
            <a:pPr lvl="0"/>
            <a:r>
              <a:rPr lang="ru-RU" dirty="0">
                <a:hlinkClick r:id="rId7"/>
              </a:rPr>
              <a:t>http://e-ypok.ru</a:t>
            </a:r>
            <a:r>
              <a:rPr lang="ru-RU" dirty="0"/>
              <a:t>. Демонстрационные варианты, развернутые ответы на задания и пояснения позволяют составить представление о структуре контрольных заданий.</a:t>
            </a:r>
          </a:p>
          <a:p>
            <a:pPr lvl="0"/>
            <a:r>
              <a:rPr lang="ru-RU" dirty="0">
                <a:hlinkClick r:id="rId8"/>
              </a:rPr>
              <a:t>http://www.поступаю.рф</a:t>
            </a:r>
            <a:r>
              <a:rPr lang="ru-RU" dirty="0"/>
              <a:t>. Представлены тренировочные и диагностические работы с ответами и книги для подготовки.</a:t>
            </a:r>
          </a:p>
          <a:p>
            <a:pPr lvl="0"/>
            <a:r>
              <a:rPr lang="ru-RU" dirty="0">
                <a:hlinkClick r:id="rId9"/>
              </a:rPr>
              <a:t>http://www.ctege.info</a:t>
            </a:r>
            <a:r>
              <a:rPr lang="ru-RU" dirty="0"/>
              <a:t>. Диагностические работы и демоверсии тестов и заданий, ответы на них, алгоритмы решений, книги ЕГЭ, дополнительные полезные материалы.</a:t>
            </a:r>
          </a:p>
          <a:p>
            <a:pPr lvl="0"/>
            <a:r>
              <a:rPr lang="ru-RU" dirty="0">
                <a:hlinkClick r:id="rId10"/>
              </a:rPr>
              <a:t>http://www.uchportal.ru</a:t>
            </a:r>
            <a:r>
              <a:rPr lang="ru-RU" dirty="0"/>
              <a:t>. Много методических разработок по всем предметам в форме презентаций, таблиц, диаграмм, в простом и доступном виде позволяют ознакомиться с основным содержанием предмета.</a:t>
            </a:r>
          </a:p>
          <a:p>
            <a:pPr lvl="0"/>
            <a:r>
              <a:rPr lang="ru-RU" dirty="0">
                <a:hlinkClick r:id="rId11"/>
              </a:rPr>
              <a:t>http://www.rosbalt.ru/eg/</a:t>
            </a:r>
            <a:r>
              <a:rPr lang="ru-RU" dirty="0"/>
              <a:t>. Позволяет пройти тестирование он-</a:t>
            </a:r>
            <a:r>
              <a:rPr lang="ru-RU" dirty="0" err="1"/>
              <a:t>лайн</a:t>
            </a:r>
            <a:r>
              <a:rPr lang="ru-RU" dirty="0"/>
              <a:t> и оценить свои знания и слабые места.</a:t>
            </a:r>
          </a:p>
          <a:p>
            <a:pPr lvl="0"/>
            <a:r>
              <a:rPr lang="ru-RU" dirty="0">
                <a:hlinkClick r:id="rId12"/>
              </a:rPr>
              <a:t>http://reshuege.ru/</a:t>
            </a:r>
            <a:r>
              <a:rPr lang="ru-RU" dirty="0"/>
              <a:t>. Дистанционная обучающая система для подготовки к экзамену.</a:t>
            </a:r>
          </a:p>
          <a:p>
            <a:r>
              <a:rPr lang="ru-RU" dirty="0"/>
              <a:t>Указанные </a:t>
            </a:r>
            <a:r>
              <a:rPr lang="ru-RU" dirty="0" err="1"/>
              <a:t>интернет-ресурсы</a:t>
            </a:r>
            <a:r>
              <a:rPr lang="ru-RU" dirty="0"/>
              <a:t> дают возможность быть готовым к экзамену, знать соответствующие требования, набраться опыта в прохождении тестов.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068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/>
              <a:t>Советую детям во время экзамена обратить внимание на следующее: </a:t>
            </a:r>
          </a:p>
          <a:p>
            <a:pPr>
              <a:buFont typeface="Wingdings" pitchFamily="2" charset="2"/>
              <a:buChar char="§"/>
            </a:pPr>
            <a:r>
              <a:rPr lang="ru-RU" dirty="0"/>
              <a:t>    пробежать глазами весь тест, чтобы увидеть, какого типа задания в нем содержатся, это поможет настроиться на работу; </a:t>
            </a:r>
          </a:p>
          <a:p>
            <a:pPr>
              <a:buFont typeface="Wingdings" pitchFamily="2" charset="2"/>
              <a:buChar char="§"/>
            </a:pPr>
            <a:r>
              <a:rPr lang="ru-RU" dirty="0"/>
              <a:t>     внимательно прочитать вопрос до конца и понять его смысл (характерная ошибка во время тестирования - не дочитав до конца, по первым словам уже предполагают ответ и торопятся его вписать); </a:t>
            </a:r>
          </a:p>
          <a:p>
            <a:pPr>
              <a:buFont typeface="Wingdings" pitchFamily="2" charset="2"/>
              <a:buChar char="§"/>
            </a:pPr>
            <a:r>
              <a:rPr lang="ru-RU" dirty="0"/>
              <a:t>       если не знаешь ответа на вопрос или не уверен, пропусти его и отметь, чтобы потом к нему вернуться; </a:t>
            </a:r>
          </a:p>
          <a:p>
            <a:pPr marL="0" indent="0">
              <a:buNone/>
            </a:pPr>
            <a:r>
              <a:rPr lang="ru-RU" dirty="0"/>
              <a:t>       </a:t>
            </a:r>
          </a:p>
          <a:p>
            <a:pPr>
              <a:buFont typeface="Wingdings" pitchFamily="2" charset="2"/>
              <a:buChar char="§"/>
            </a:pPr>
            <a:r>
              <a:rPr lang="ru-RU" dirty="0"/>
              <a:t>Подбадриваю детей, хвалю их за то, что они делают хорошо. 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9516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solidFill>
                  <a:srgbClr val="0070C0"/>
                </a:solidFill>
              </a:rPr>
              <a:t>15 июня были объявлены предварительные итоги ЕГЭ по математике 2015 г.Средний балл на экзамене базового уровня -3,95 по пятибалльной шкале. Средний тестовый балл на экзамене профильного уровня-49,56 при минимальных 27, что на три с небольшим балла выше прошлогоднего результата (46,42 при минимальном 24)</a:t>
            </a:r>
            <a:endParaRPr lang="ru-RU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C00000"/>
                </a:solidFill>
              </a:rPr>
              <a:t>Математика в школе</a:t>
            </a:r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u="sng" dirty="0" smtClean="0"/>
              <a:t>Актуальная тема </a:t>
            </a:r>
            <a:r>
              <a:rPr lang="ru-RU" sz="2400" dirty="0" smtClean="0"/>
              <a:t>.№ 7,2015 «ЕГЭ опять зашкалило», «Шкала перевода ЕГЭ как инструмент вождения за нос»</a:t>
            </a:r>
          </a:p>
          <a:p>
            <a:r>
              <a:rPr lang="ru-RU" sz="2400" u="sng" dirty="0" smtClean="0"/>
              <a:t>Особые точки </a:t>
            </a:r>
            <a:r>
              <a:rPr lang="ru-RU" sz="2400" dirty="0" err="1" smtClean="0"/>
              <a:t>Баба-ЕГЭ.Хроники</a:t>
            </a:r>
            <a:r>
              <a:rPr lang="ru-RU" sz="2400" dirty="0" smtClean="0"/>
              <a:t>.</a:t>
            </a:r>
          </a:p>
          <a:p>
            <a:r>
              <a:rPr lang="ru-RU" sz="2400" dirty="0" smtClean="0"/>
              <a:t>Школа без ЕГЭ: на пути к преодолению катастрофы» №6,2015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noFill/>
          <a:ln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9600" b="1" i="1" dirty="0" smtClean="0">
                <a:solidFill>
                  <a:srgbClr val="002060"/>
                </a:solidFill>
              </a:rPr>
              <a:t>СПАСИБО !!!</a:t>
            </a:r>
            <a:endParaRPr lang="ru-RU" sz="9600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6541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Единый государственный экзамен по математике подразумевает решение двух главных задач. С одной стороны, проверку обязательного уровня усвоения выпускниками школы курса алгебры и начала анализа и, с другой стороны – отбор учащихся для последующего обучения в высших учебных заведениях. Успешность выполнения заданий работы на экзамене обусловлена не только хорошими знаниями по предмету, но и правильной подготовкой к этому испытанию. Математику нельзя выучить за день или за неделю - только планомерные длительные занятия сделают тесты решаемыми, поэтому, начиная с 5 класса, необходимо найти время для проверки уровня подготовленности учащихся в форме тестирования.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9201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85728"/>
            <a:ext cx="8229600" cy="6572272"/>
          </a:xfrm>
        </p:spPr>
        <p:txBody>
          <a:bodyPr>
            <a:normAutofit fontScale="62500" lnSpcReduction="20000"/>
          </a:bodyPr>
          <a:lstStyle/>
          <a:p>
            <a:pPr algn="ctr"/>
            <a:r>
              <a:rPr lang="ru-RU" sz="4800" b="1" i="1" u="sng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Рубцовский</a:t>
            </a:r>
            <a:r>
              <a:rPr lang="ru-RU" sz="4800" b="1" i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округ-1620</a:t>
            </a:r>
            <a:endParaRPr lang="ru-RU" sz="4800" b="1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4800" dirty="0" err="1">
                <a:latin typeface="Times New Roman" pitchFamily="18" charset="0"/>
                <a:cs typeface="Times New Roman" pitchFamily="18" charset="0"/>
              </a:rPr>
              <a:t>Волчихинский</a:t>
            </a:r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район-96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Егорьевский 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район-39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800" dirty="0" err="1">
                <a:latin typeface="Times New Roman" pitchFamily="18" charset="0"/>
                <a:cs typeface="Times New Roman" pitchFamily="18" charset="0"/>
              </a:rPr>
              <a:t>Курьинский</a:t>
            </a:r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район-50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800" dirty="0" err="1">
                <a:latin typeface="Times New Roman" pitchFamily="18" charset="0"/>
                <a:cs typeface="Times New Roman" pitchFamily="18" charset="0"/>
              </a:rPr>
              <a:t>Локтевский</a:t>
            </a:r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район-126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800" dirty="0" err="1">
                <a:latin typeface="Times New Roman" pitchFamily="18" charset="0"/>
                <a:cs typeface="Times New Roman" pitchFamily="18" charset="0"/>
              </a:rPr>
              <a:t>Рубцовский</a:t>
            </a:r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район-64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800" dirty="0" err="1">
                <a:latin typeface="Times New Roman" pitchFamily="18" charset="0"/>
                <a:cs typeface="Times New Roman" pitchFamily="18" charset="0"/>
              </a:rPr>
              <a:t>Поспелихинский</a:t>
            </a:r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район-127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Михайловский 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район-116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800" dirty="0" err="1">
                <a:latin typeface="Times New Roman" pitchFamily="18" charset="0"/>
                <a:cs typeface="Times New Roman" pitchFamily="18" charset="0"/>
              </a:rPr>
              <a:t>Новичихинский</a:t>
            </a:r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район-51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800" dirty="0" err="1">
                <a:latin typeface="Times New Roman" pitchFamily="18" charset="0"/>
                <a:cs typeface="Times New Roman" pitchFamily="18" charset="0"/>
              </a:rPr>
              <a:t>Змеиногорский</a:t>
            </a:r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район-85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800" dirty="0" err="1">
                <a:latin typeface="Times New Roman" pitchFamily="18" charset="0"/>
                <a:cs typeface="Times New Roman" pitchFamily="18" charset="0"/>
              </a:rPr>
              <a:t>Краснощековский</a:t>
            </a:r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район-104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г. 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Рубцовск-605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800" dirty="0" err="1">
                <a:latin typeface="Times New Roman" pitchFamily="18" charset="0"/>
                <a:cs typeface="Times New Roman" pitchFamily="18" charset="0"/>
              </a:rPr>
              <a:t>Угловский</a:t>
            </a:r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район-86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Третьяковский 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район-71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500042"/>
          <a:ext cx="8229600" cy="56261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1071546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Не сдали математику(</a:t>
            </a:r>
            <a:r>
              <a:rPr lang="ru-RU" sz="3200" dirty="0" smtClean="0">
                <a:solidFill>
                  <a:srgbClr val="C00000"/>
                </a:solidFill>
              </a:rPr>
              <a:t>чел</a:t>
            </a:r>
            <a:r>
              <a:rPr lang="ru-RU" sz="3200" dirty="0" smtClean="0"/>
              <a:t>/</a:t>
            </a:r>
            <a:r>
              <a:rPr lang="ru-RU" sz="3200" dirty="0" smtClean="0">
                <a:solidFill>
                  <a:schemeClr val="accent1"/>
                </a:solidFill>
              </a:rPr>
              <a:t>%,</a:t>
            </a:r>
            <a:r>
              <a:rPr lang="ru-RU" sz="3200" dirty="0" err="1" smtClean="0">
                <a:solidFill>
                  <a:srgbClr val="92D050"/>
                </a:solidFill>
              </a:rPr>
              <a:t>баз</a:t>
            </a:r>
            <a:r>
              <a:rPr lang="ru-RU" sz="3200" dirty="0" err="1" smtClean="0">
                <a:solidFill>
                  <a:srgbClr val="7030A0"/>
                </a:solidFill>
              </a:rPr>
              <a:t>%</a:t>
            </a:r>
            <a:r>
              <a:rPr lang="ru-RU" sz="3200" dirty="0" smtClean="0"/>
              <a:t>)-1 чел.</a:t>
            </a:r>
            <a:endParaRPr lang="ru-RU" sz="32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Не сдали математику  проф.(</a:t>
            </a:r>
            <a:r>
              <a:rPr lang="ru-RU" sz="2800" dirty="0" err="1" smtClean="0">
                <a:solidFill>
                  <a:srgbClr val="C00000"/>
                </a:solidFill>
              </a:rPr>
              <a:t>чел</a:t>
            </a:r>
            <a:r>
              <a:rPr lang="ru-RU" sz="2800" dirty="0" err="1" smtClean="0"/>
              <a:t>.</a:t>
            </a:r>
            <a:r>
              <a:rPr lang="ru-RU" sz="2800" dirty="0" err="1" smtClean="0">
                <a:solidFill>
                  <a:srgbClr val="0070C0"/>
                </a:solidFill>
              </a:rPr>
              <a:t>\%</a:t>
            </a:r>
            <a:r>
              <a:rPr lang="ru-RU" sz="2800" dirty="0" smtClean="0"/>
              <a:t>)-9 чел.</a:t>
            </a: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39213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/>
              <a:t>Математика профильная</a:t>
            </a: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724750"/>
          <a:ext cx="8229600" cy="5573592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4614866"/>
                <a:gridCol w="714380"/>
                <a:gridCol w="928694"/>
                <a:gridCol w="1071570"/>
                <a:gridCol w="900090"/>
              </a:tblGrid>
              <a:tr h="579037">
                <a:tc>
                  <a:txBody>
                    <a:bodyPr/>
                    <a:lstStyle/>
                    <a:p>
                      <a:pPr algn="just"/>
                      <a:endParaRPr lang="ru-RU" sz="1600" dirty="0">
                        <a:solidFill>
                          <a:srgbClr val="002060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just">
                        <a:spcAft>
                          <a:spcPts val="0"/>
                        </a:spcAft>
                      </a:pPr>
                      <a:r>
                        <a:rPr lang="ru-RU" sz="1600" dirty="0"/>
                        <a:t>количество</a:t>
                      </a:r>
                      <a:endParaRPr lang="ru-RU" sz="16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600" dirty="0"/>
                        <a:t>АК</a:t>
                      </a:r>
                      <a:endParaRPr lang="ru-RU" sz="16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600" dirty="0"/>
                        <a:t>МОУО</a:t>
                      </a:r>
                      <a:endParaRPr lang="ru-RU" sz="16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600" dirty="0"/>
                        <a:t>ОО</a:t>
                      </a:r>
                      <a:endParaRPr lang="ru-RU" sz="16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4440">
                <a:tc>
                  <a:txBody>
                    <a:bodyPr/>
                    <a:lstStyle/>
                    <a:p>
                      <a:pPr marL="71755" marR="71755" algn="just">
                        <a:spcAft>
                          <a:spcPts val="0"/>
                        </a:spcAft>
                      </a:pPr>
                      <a:r>
                        <a:rPr lang="ru-RU" sz="1600" dirty="0"/>
                        <a:t>Математика профильная</a:t>
                      </a:r>
                      <a:endParaRPr lang="ru-RU" sz="1600" dirty="0">
                        <a:solidFill>
                          <a:srgbClr val="00206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600" dirty="0"/>
                        <a:t>41</a:t>
                      </a:r>
                      <a:endParaRPr lang="ru-RU" sz="1600" dirty="0">
                        <a:solidFill>
                          <a:srgbClr val="00206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600" dirty="0"/>
                        <a:t>41,91</a:t>
                      </a:r>
                      <a:endParaRPr lang="ru-RU" sz="1600" dirty="0">
                        <a:solidFill>
                          <a:srgbClr val="00206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600"/>
                        <a:t>32,34</a:t>
                      </a:r>
                      <a:endParaRPr lang="ru-RU" sz="1600">
                        <a:solidFill>
                          <a:srgbClr val="00206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600"/>
                        <a:t>32,34</a:t>
                      </a:r>
                      <a:endParaRPr lang="ru-RU" sz="1600">
                        <a:solidFill>
                          <a:srgbClr val="00206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4440">
                <a:tc>
                  <a:txBody>
                    <a:bodyPr/>
                    <a:lstStyle/>
                    <a:p>
                      <a:pPr marL="71755" marR="71755" algn="just">
                        <a:spcAft>
                          <a:spcPts val="0"/>
                        </a:spcAft>
                      </a:pPr>
                      <a:r>
                        <a:rPr lang="ru-RU" sz="1600" dirty="0"/>
                        <a:t>МБОУ "</a:t>
                      </a:r>
                      <a:r>
                        <a:rPr lang="ru-RU" sz="1600" dirty="0" err="1"/>
                        <a:t>Безрукавская</a:t>
                      </a:r>
                      <a:r>
                        <a:rPr lang="ru-RU" sz="1600" dirty="0"/>
                        <a:t> СОШ"</a:t>
                      </a:r>
                      <a:endParaRPr lang="ru-RU" sz="1600" dirty="0">
                        <a:solidFill>
                          <a:srgbClr val="00206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600" dirty="0"/>
                        <a:t>4</a:t>
                      </a:r>
                      <a:endParaRPr lang="ru-RU" sz="1600" dirty="0">
                        <a:solidFill>
                          <a:srgbClr val="00206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600" dirty="0"/>
                        <a:t>41,91</a:t>
                      </a:r>
                      <a:endParaRPr lang="ru-RU" sz="1600" dirty="0">
                        <a:solidFill>
                          <a:srgbClr val="00206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600"/>
                        <a:t>32,34</a:t>
                      </a:r>
                      <a:endParaRPr lang="ru-RU" sz="1600">
                        <a:solidFill>
                          <a:srgbClr val="00206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600"/>
                        <a:t>31,50</a:t>
                      </a:r>
                      <a:endParaRPr lang="ru-RU" sz="1600">
                        <a:solidFill>
                          <a:srgbClr val="00206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4440">
                <a:tc>
                  <a:txBody>
                    <a:bodyPr/>
                    <a:lstStyle/>
                    <a:p>
                      <a:pPr marL="71755" marR="71755" algn="just">
                        <a:spcAft>
                          <a:spcPts val="0"/>
                        </a:spcAft>
                      </a:pPr>
                      <a:r>
                        <a:rPr lang="ru-RU" sz="1600" dirty="0"/>
                        <a:t>МБОУ "</a:t>
                      </a:r>
                      <a:r>
                        <a:rPr lang="ru-RU" sz="1600" dirty="0" err="1"/>
                        <a:t>Бобковская</a:t>
                      </a:r>
                      <a:r>
                        <a:rPr lang="ru-RU" sz="1600" dirty="0"/>
                        <a:t> СОШ"</a:t>
                      </a:r>
                      <a:endParaRPr lang="ru-RU" sz="1600" dirty="0">
                        <a:solidFill>
                          <a:srgbClr val="00206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600" dirty="0"/>
                        <a:t>1</a:t>
                      </a:r>
                      <a:endParaRPr lang="ru-RU" sz="1600" dirty="0">
                        <a:solidFill>
                          <a:srgbClr val="00206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600" dirty="0"/>
                        <a:t>41,91</a:t>
                      </a:r>
                      <a:endParaRPr lang="ru-RU" sz="1600" dirty="0">
                        <a:solidFill>
                          <a:srgbClr val="00206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600"/>
                        <a:t>32,34</a:t>
                      </a:r>
                      <a:endParaRPr lang="ru-RU" sz="1600">
                        <a:solidFill>
                          <a:srgbClr val="00206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600"/>
                        <a:t>27,00</a:t>
                      </a:r>
                      <a:endParaRPr lang="ru-RU" sz="1600">
                        <a:solidFill>
                          <a:srgbClr val="00206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4440">
                <a:tc>
                  <a:txBody>
                    <a:bodyPr/>
                    <a:lstStyle/>
                    <a:p>
                      <a:pPr marL="71755" marR="71755" algn="just">
                        <a:spcAft>
                          <a:spcPts val="0"/>
                        </a:spcAft>
                      </a:pPr>
                      <a:r>
                        <a:rPr lang="ru-RU" sz="1600" dirty="0"/>
                        <a:t>МБОУ "</a:t>
                      </a:r>
                      <a:r>
                        <a:rPr lang="ru-RU" sz="1600" dirty="0" err="1"/>
                        <a:t>Веселоярская</a:t>
                      </a:r>
                      <a:r>
                        <a:rPr lang="ru-RU" sz="1600" dirty="0"/>
                        <a:t> СОШ"</a:t>
                      </a:r>
                      <a:endParaRPr lang="ru-RU" sz="1600" dirty="0">
                        <a:solidFill>
                          <a:srgbClr val="00206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600"/>
                        <a:t>6</a:t>
                      </a:r>
                      <a:endParaRPr lang="ru-RU" sz="1600">
                        <a:solidFill>
                          <a:srgbClr val="00206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600" dirty="0"/>
                        <a:t>41,91</a:t>
                      </a:r>
                      <a:endParaRPr lang="ru-RU" sz="1600" dirty="0">
                        <a:solidFill>
                          <a:srgbClr val="00206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600" dirty="0"/>
                        <a:t>32,34</a:t>
                      </a:r>
                      <a:endParaRPr lang="ru-RU" sz="1600" dirty="0">
                        <a:solidFill>
                          <a:srgbClr val="00206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600"/>
                        <a:t>33,00</a:t>
                      </a:r>
                      <a:endParaRPr lang="ru-RU" sz="1600">
                        <a:solidFill>
                          <a:srgbClr val="00206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61638">
                <a:tc>
                  <a:txBody>
                    <a:bodyPr/>
                    <a:lstStyle/>
                    <a:p>
                      <a:pPr marL="71755" marR="71755" algn="just">
                        <a:spcAft>
                          <a:spcPts val="0"/>
                        </a:spcAft>
                      </a:pPr>
                      <a:r>
                        <a:rPr lang="ru-RU" sz="1600" dirty="0"/>
                        <a:t>МБОУ "</a:t>
                      </a:r>
                      <a:r>
                        <a:rPr lang="ru-RU" sz="1600" dirty="0" err="1"/>
                        <a:t>Зеленодубравинская</a:t>
                      </a:r>
                      <a:r>
                        <a:rPr lang="ru-RU" sz="1600" dirty="0"/>
                        <a:t> СОШ"</a:t>
                      </a:r>
                      <a:endParaRPr lang="ru-RU" sz="1600" dirty="0">
                        <a:solidFill>
                          <a:srgbClr val="00206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600"/>
                        <a:t>3</a:t>
                      </a:r>
                      <a:endParaRPr lang="ru-RU" sz="1600">
                        <a:solidFill>
                          <a:srgbClr val="00206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600" dirty="0"/>
                        <a:t>41,91</a:t>
                      </a:r>
                      <a:endParaRPr lang="ru-RU" sz="1600" dirty="0">
                        <a:solidFill>
                          <a:srgbClr val="00206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600" dirty="0"/>
                        <a:t>32,34</a:t>
                      </a:r>
                      <a:endParaRPr lang="ru-RU" sz="1600" dirty="0">
                        <a:solidFill>
                          <a:srgbClr val="00206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600"/>
                        <a:t>26,33</a:t>
                      </a:r>
                      <a:endParaRPr lang="ru-RU" sz="1600">
                        <a:solidFill>
                          <a:srgbClr val="00206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4440">
                <a:tc>
                  <a:txBody>
                    <a:bodyPr/>
                    <a:lstStyle/>
                    <a:p>
                      <a:pPr marL="71755" marR="71755" algn="just">
                        <a:spcAft>
                          <a:spcPts val="0"/>
                        </a:spcAft>
                      </a:pPr>
                      <a:r>
                        <a:rPr lang="ru-RU" sz="1600" dirty="0"/>
                        <a:t>МБОУ "Куйбышевская СОШ"</a:t>
                      </a:r>
                      <a:endParaRPr lang="ru-RU" sz="1600" dirty="0">
                        <a:solidFill>
                          <a:srgbClr val="00206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600"/>
                        <a:t>8</a:t>
                      </a:r>
                      <a:endParaRPr lang="ru-RU" sz="1600">
                        <a:solidFill>
                          <a:srgbClr val="00206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600" dirty="0"/>
                        <a:t>41,91</a:t>
                      </a:r>
                      <a:endParaRPr lang="ru-RU" sz="1600" dirty="0">
                        <a:solidFill>
                          <a:srgbClr val="00206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600" dirty="0"/>
                        <a:t>32,34</a:t>
                      </a:r>
                      <a:endParaRPr lang="ru-RU" sz="1600" dirty="0">
                        <a:solidFill>
                          <a:srgbClr val="00206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600"/>
                        <a:t>36,00</a:t>
                      </a:r>
                      <a:endParaRPr lang="ru-RU" sz="1600">
                        <a:solidFill>
                          <a:srgbClr val="00206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61638">
                <a:tc>
                  <a:txBody>
                    <a:bodyPr/>
                    <a:lstStyle/>
                    <a:p>
                      <a:pPr marL="71755" marR="71755" algn="just">
                        <a:spcAft>
                          <a:spcPts val="0"/>
                        </a:spcAft>
                      </a:pPr>
                      <a:r>
                        <a:rPr lang="ru-RU" sz="1600" dirty="0"/>
                        <a:t>МБОУ "Новоалександровская СОШ"</a:t>
                      </a:r>
                      <a:endParaRPr lang="ru-RU" sz="1600" dirty="0">
                        <a:solidFill>
                          <a:srgbClr val="00206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600" dirty="0"/>
                        <a:t>1</a:t>
                      </a:r>
                      <a:endParaRPr lang="ru-RU" sz="1600" dirty="0">
                        <a:solidFill>
                          <a:srgbClr val="00206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600"/>
                        <a:t>41,91</a:t>
                      </a:r>
                      <a:endParaRPr lang="ru-RU" sz="1600">
                        <a:solidFill>
                          <a:srgbClr val="00206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600" dirty="0"/>
                        <a:t>32,34</a:t>
                      </a:r>
                      <a:endParaRPr lang="ru-RU" sz="1600" dirty="0">
                        <a:solidFill>
                          <a:srgbClr val="00206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600"/>
                        <a:t>23,00</a:t>
                      </a:r>
                      <a:endParaRPr lang="ru-RU" sz="1600">
                        <a:solidFill>
                          <a:srgbClr val="00206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61638">
                <a:tc>
                  <a:txBody>
                    <a:bodyPr/>
                    <a:lstStyle/>
                    <a:p>
                      <a:pPr marL="71755" marR="71755" algn="just">
                        <a:spcAft>
                          <a:spcPts val="0"/>
                        </a:spcAft>
                      </a:pPr>
                      <a:r>
                        <a:rPr lang="ru-RU" sz="1600" dirty="0"/>
                        <a:t>МБОУ "Новониколаевская СОШ"</a:t>
                      </a:r>
                      <a:endParaRPr lang="ru-RU" sz="1600" dirty="0">
                        <a:solidFill>
                          <a:srgbClr val="00206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600" dirty="0"/>
                        <a:t>6</a:t>
                      </a:r>
                      <a:endParaRPr lang="ru-RU" sz="1600" dirty="0">
                        <a:solidFill>
                          <a:srgbClr val="00206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600" dirty="0"/>
                        <a:t>41,91</a:t>
                      </a:r>
                      <a:endParaRPr lang="ru-RU" sz="1600" dirty="0">
                        <a:solidFill>
                          <a:srgbClr val="00206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600" dirty="0"/>
                        <a:t>32,34</a:t>
                      </a:r>
                      <a:endParaRPr lang="ru-RU" sz="1600" dirty="0">
                        <a:solidFill>
                          <a:srgbClr val="00206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600" dirty="0"/>
                        <a:t>23,33</a:t>
                      </a:r>
                      <a:endParaRPr lang="ru-RU" sz="1600" dirty="0">
                        <a:solidFill>
                          <a:srgbClr val="00206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4440">
                <a:tc>
                  <a:txBody>
                    <a:bodyPr/>
                    <a:lstStyle/>
                    <a:p>
                      <a:pPr marL="71755" marR="71755" algn="just">
                        <a:spcAft>
                          <a:spcPts val="0"/>
                        </a:spcAft>
                      </a:pPr>
                      <a:r>
                        <a:rPr lang="ru-RU" sz="1600" dirty="0"/>
                        <a:t>МБОУ "Новороссийская СОШ"</a:t>
                      </a:r>
                      <a:endParaRPr lang="ru-RU" sz="1600" dirty="0">
                        <a:solidFill>
                          <a:srgbClr val="00206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600" dirty="0"/>
                        <a:t>3</a:t>
                      </a:r>
                      <a:endParaRPr lang="ru-RU" sz="1600" dirty="0">
                        <a:solidFill>
                          <a:srgbClr val="00206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600" dirty="0"/>
                        <a:t>41,91</a:t>
                      </a:r>
                      <a:endParaRPr lang="ru-RU" sz="1600" dirty="0">
                        <a:solidFill>
                          <a:srgbClr val="00206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600" dirty="0"/>
                        <a:t>32,34</a:t>
                      </a:r>
                      <a:endParaRPr lang="ru-RU" sz="1600" dirty="0">
                        <a:solidFill>
                          <a:srgbClr val="00206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600" dirty="0"/>
                        <a:t>30,00</a:t>
                      </a:r>
                      <a:endParaRPr lang="ru-RU" sz="1600" dirty="0">
                        <a:solidFill>
                          <a:srgbClr val="00206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61638">
                <a:tc>
                  <a:txBody>
                    <a:bodyPr/>
                    <a:lstStyle/>
                    <a:p>
                      <a:pPr marL="71755" marR="71755" algn="just">
                        <a:spcAft>
                          <a:spcPts val="0"/>
                        </a:spcAft>
                      </a:pPr>
                      <a:r>
                        <a:rPr lang="ru-RU" sz="1600" dirty="0"/>
                        <a:t>МБОУ "</a:t>
                      </a:r>
                      <a:r>
                        <a:rPr lang="ru-RU" sz="1600" dirty="0" err="1"/>
                        <a:t>Новосклюихинская</a:t>
                      </a:r>
                      <a:r>
                        <a:rPr lang="ru-RU" sz="1600" dirty="0"/>
                        <a:t> СОШ"</a:t>
                      </a:r>
                      <a:endParaRPr lang="ru-RU" sz="1600" dirty="0">
                        <a:solidFill>
                          <a:srgbClr val="00206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600"/>
                        <a:t>3</a:t>
                      </a:r>
                      <a:endParaRPr lang="ru-RU" sz="1600">
                        <a:solidFill>
                          <a:srgbClr val="00206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600"/>
                        <a:t>41,91</a:t>
                      </a:r>
                      <a:endParaRPr lang="ru-RU" sz="1600">
                        <a:solidFill>
                          <a:srgbClr val="00206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600" dirty="0"/>
                        <a:t>32,34</a:t>
                      </a:r>
                      <a:endParaRPr lang="ru-RU" sz="1600" dirty="0">
                        <a:solidFill>
                          <a:srgbClr val="00206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600" dirty="0"/>
                        <a:t>42,33</a:t>
                      </a:r>
                      <a:endParaRPr lang="ru-RU" sz="1600" dirty="0">
                        <a:solidFill>
                          <a:srgbClr val="00206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4440">
                <a:tc>
                  <a:txBody>
                    <a:bodyPr/>
                    <a:lstStyle/>
                    <a:p>
                      <a:pPr marL="71755" marR="71755" algn="just">
                        <a:spcAft>
                          <a:spcPts val="0"/>
                        </a:spcAft>
                      </a:pPr>
                      <a:r>
                        <a:rPr lang="ru-RU" sz="1600" dirty="0"/>
                        <a:t>МБОУ "</a:t>
                      </a:r>
                      <a:r>
                        <a:rPr lang="ru-RU" sz="1600" dirty="0" err="1"/>
                        <a:t>Половинкинская</a:t>
                      </a:r>
                      <a:r>
                        <a:rPr lang="ru-RU" sz="1600" dirty="0"/>
                        <a:t> СОШ"</a:t>
                      </a:r>
                      <a:endParaRPr lang="ru-RU" sz="1600" dirty="0">
                        <a:solidFill>
                          <a:srgbClr val="00206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600"/>
                        <a:t>1</a:t>
                      </a:r>
                      <a:endParaRPr lang="ru-RU" sz="1600">
                        <a:solidFill>
                          <a:srgbClr val="00206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600"/>
                        <a:t>41,91</a:t>
                      </a:r>
                      <a:endParaRPr lang="ru-RU" sz="1600">
                        <a:solidFill>
                          <a:srgbClr val="00206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600" dirty="0"/>
                        <a:t>32,34</a:t>
                      </a:r>
                      <a:endParaRPr lang="ru-RU" sz="1600" dirty="0">
                        <a:solidFill>
                          <a:srgbClr val="00206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600" dirty="0"/>
                        <a:t>50,00</a:t>
                      </a:r>
                      <a:endParaRPr lang="ru-RU" sz="1600" dirty="0">
                        <a:solidFill>
                          <a:srgbClr val="00206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4440">
                <a:tc>
                  <a:txBody>
                    <a:bodyPr/>
                    <a:lstStyle/>
                    <a:p>
                      <a:pPr marL="71755" marR="71755" algn="just">
                        <a:spcAft>
                          <a:spcPts val="0"/>
                        </a:spcAft>
                      </a:pPr>
                      <a:r>
                        <a:rPr lang="ru-RU" sz="1600" dirty="0"/>
                        <a:t>МБОУ "Самарская СОШ"</a:t>
                      </a:r>
                      <a:endParaRPr lang="ru-RU" sz="1600" dirty="0">
                        <a:solidFill>
                          <a:srgbClr val="00206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600"/>
                        <a:t>5</a:t>
                      </a:r>
                      <a:endParaRPr lang="ru-RU" sz="1600">
                        <a:solidFill>
                          <a:srgbClr val="00206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600" dirty="0"/>
                        <a:t>41,91</a:t>
                      </a:r>
                      <a:endParaRPr lang="ru-RU" sz="1600" dirty="0">
                        <a:solidFill>
                          <a:srgbClr val="00206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600" dirty="0"/>
                        <a:t>32,34</a:t>
                      </a:r>
                      <a:endParaRPr lang="ru-RU" sz="1600" dirty="0">
                        <a:solidFill>
                          <a:srgbClr val="00206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600" dirty="0"/>
                        <a:t>35,60</a:t>
                      </a:r>
                      <a:endParaRPr lang="ru-RU" sz="1600" dirty="0">
                        <a:solidFill>
                          <a:srgbClr val="00206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Главная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144</TotalTime>
  <Words>1291</Words>
  <Application>Microsoft Office PowerPoint</Application>
  <PresentationFormat>Экран (4:3)</PresentationFormat>
  <Paragraphs>487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Анализ качественных и количественных показателей результатов ЕГЭ и ОГЭ - 2015 по математике.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Не сдали математику(чел/%,баз%)-1 чел.</vt:lpstr>
      <vt:lpstr>Не сдали математику  проф.(чел.\%)-9 чел.</vt:lpstr>
      <vt:lpstr>Математика профильная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Предлагаем перечень ресурсов Интернет, информация которых окажется полезной как учителю, так и учащимся при самостоятельной подготовке к ЕГЭ: </vt:lpstr>
      <vt:lpstr>Презентация PowerPoint</vt:lpstr>
      <vt:lpstr>Математика в школе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16</cp:revision>
  <dcterms:created xsi:type="dcterms:W3CDTF">2015-09-16T03:49:07Z</dcterms:created>
  <dcterms:modified xsi:type="dcterms:W3CDTF">2015-09-20T15:25:24Z</dcterms:modified>
</cp:coreProperties>
</file>