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75" r:id="rId12"/>
    <p:sldId id="276" r:id="rId13"/>
    <p:sldId id="277" r:id="rId14"/>
    <p:sldId id="268" r:id="rId15"/>
    <p:sldId id="269" r:id="rId16"/>
    <p:sldId id="270" r:id="rId17"/>
    <p:sldId id="271" r:id="rId18"/>
    <p:sldId id="267" r:id="rId19"/>
    <p:sldId id="273" r:id="rId20"/>
    <p:sldId id="265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количество участников</a:t>
            </a:r>
          </a:p>
        </c:rich>
      </c:tx>
      <c:layout>
        <c:manualLayout>
          <c:xMode val="edge"/>
          <c:yMode val="edge"/>
          <c:x val="0.40878463108778096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Лист1!$B$2:$B$14</c:f>
              <c:numCache>
                <c:formatCode>0</c:formatCode>
                <c:ptCount val="13"/>
                <c:pt idx="0">
                  <c:v>96</c:v>
                </c:pt>
                <c:pt idx="1">
                  <c:v>39</c:v>
                </c:pt>
                <c:pt idx="2">
                  <c:v>50</c:v>
                </c:pt>
                <c:pt idx="3">
                  <c:v>126</c:v>
                </c:pt>
                <c:pt idx="4">
                  <c:v>64</c:v>
                </c:pt>
                <c:pt idx="5">
                  <c:v>127</c:v>
                </c:pt>
                <c:pt idx="6">
                  <c:v>116</c:v>
                </c:pt>
                <c:pt idx="7">
                  <c:v>51</c:v>
                </c:pt>
                <c:pt idx="8">
                  <c:v>85</c:v>
                </c:pt>
                <c:pt idx="9">
                  <c:v>104</c:v>
                </c:pt>
                <c:pt idx="10">
                  <c:v>605</c:v>
                </c:pt>
                <c:pt idx="11">
                  <c:v>86</c:v>
                </c:pt>
                <c:pt idx="12">
                  <c:v>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07616"/>
        <c:axId val="105409152"/>
      </c:barChart>
      <c:catAx>
        <c:axId val="10540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5409152"/>
        <c:crosses val="autoZero"/>
        <c:auto val="1"/>
        <c:lblAlgn val="ctr"/>
        <c:lblOffset val="100"/>
        <c:noMultiLvlLbl val="0"/>
      </c:catAx>
      <c:valAx>
        <c:axId val="1054091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0540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не сдали математику (</a:t>
            </a:r>
            <a:r>
              <a:rPr lang="ru-RU">
                <a:solidFill>
                  <a:srgbClr val="C00000"/>
                </a:solidFill>
              </a:rPr>
              <a:t>чел</a:t>
            </a:r>
            <a:r>
              <a:rPr lang="ru-RU"/>
              <a:t>.\</a:t>
            </a:r>
            <a:r>
              <a:rPr lang="ru-RU">
                <a:solidFill>
                  <a:srgbClr val="0070C0"/>
                </a:solidFill>
              </a:rPr>
              <a:t>%</a:t>
            </a:r>
            <a:r>
              <a:rPr lang="ru-RU">
                <a:solidFill>
                  <a:sysClr val="windowText" lastClr="000000"/>
                </a:solidFill>
              </a:rPr>
              <a:t>)</a:t>
            </a:r>
          </a:p>
        </c:rich>
      </c:tx>
      <c:layout>
        <c:manualLayout>
          <c:xMode val="edge"/>
          <c:yMode val="edge"/>
          <c:x val="0.40878463108778096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27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Лист1!$B$2:$B$14</c:f>
              <c:numCache>
                <c:formatCode>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12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1,67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1.56</c:v>
                </c:pt>
                <c:pt idx="5">
                  <c:v>1.57</c:v>
                </c:pt>
                <c:pt idx="6">
                  <c:v>1.72</c:v>
                </c:pt>
                <c:pt idx="7">
                  <c:v>1.9600000000000009</c:v>
                </c:pt>
                <c:pt idx="8">
                  <c:v>1.1800000000000008</c:v>
                </c:pt>
                <c:pt idx="9">
                  <c:v>2.88</c:v>
                </c:pt>
                <c:pt idx="10">
                  <c:v>1.9800000000000009</c:v>
                </c:pt>
                <c:pt idx="11">
                  <c:v>3.4899999999999998</c:v>
                </c:pt>
                <c:pt idx="12">
                  <c:v>2.82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89376"/>
        <c:axId val="92390912"/>
      </c:barChart>
      <c:catAx>
        <c:axId val="9238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390912"/>
        <c:crosses val="autoZero"/>
        <c:auto val="1"/>
        <c:lblAlgn val="ctr"/>
        <c:lblOffset val="100"/>
        <c:noMultiLvlLbl val="0"/>
      </c:catAx>
      <c:valAx>
        <c:axId val="9239091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238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27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Лист1!$B$2:$B$14</c:f>
              <c:numCache>
                <c:formatCode>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12</c:v>
                </c:pt>
                <c:pt idx="11">
                  <c:v>3</c:v>
                </c:pt>
                <c:pt idx="12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1,67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1.56</c:v>
                </c:pt>
                <c:pt idx="5">
                  <c:v>1.57</c:v>
                </c:pt>
                <c:pt idx="6">
                  <c:v>1.72</c:v>
                </c:pt>
                <c:pt idx="7">
                  <c:v>1.9600000000000004</c:v>
                </c:pt>
                <c:pt idx="8">
                  <c:v>1.1800000000000004</c:v>
                </c:pt>
                <c:pt idx="9">
                  <c:v>2.88</c:v>
                </c:pt>
                <c:pt idx="10">
                  <c:v>1.9800000000000004</c:v>
                </c:pt>
                <c:pt idx="11">
                  <c:v>3.4899999999999998</c:v>
                </c:pt>
                <c:pt idx="12">
                  <c:v>2.82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34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Лист1!$D$2:$D$14</c:f>
              <c:numCache>
                <c:formatCode>0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17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2,10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Лист1!$E$2:$E$14</c:f>
              <c:numCache>
                <c:formatCode>0.00</c:formatCode>
                <c:ptCount val="13"/>
                <c:pt idx="0">
                  <c:v>0</c:v>
                </c:pt>
                <c:pt idx="1">
                  <c:v>2.56</c:v>
                </c:pt>
                <c:pt idx="2">
                  <c:v>0</c:v>
                </c:pt>
                <c:pt idx="3">
                  <c:v>0.79</c:v>
                </c:pt>
                <c:pt idx="4">
                  <c:v>1.56</c:v>
                </c:pt>
                <c:pt idx="5">
                  <c:v>1.57</c:v>
                </c:pt>
                <c:pt idx="6">
                  <c:v>1.72</c:v>
                </c:pt>
                <c:pt idx="7">
                  <c:v>0</c:v>
                </c:pt>
                <c:pt idx="8">
                  <c:v>1.1800000000000004</c:v>
                </c:pt>
                <c:pt idx="9">
                  <c:v>2.88</c:v>
                </c:pt>
                <c:pt idx="10">
                  <c:v>2.8099999999999992</c:v>
                </c:pt>
                <c:pt idx="11">
                  <c:v>3.4899999999999998</c:v>
                </c:pt>
                <c:pt idx="12">
                  <c:v>4.2300000000000004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29152"/>
        <c:axId val="93730688"/>
      </c:barChart>
      <c:catAx>
        <c:axId val="93729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730688"/>
        <c:crosses val="autoZero"/>
        <c:auto val="1"/>
        <c:lblAlgn val="ctr"/>
        <c:lblOffset val="100"/>
        <c:noMultiLvlLbl val="0"/>
      </c:catAx>
      <c:valAx>
        <c:axId val="937306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3729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194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Лист1!$B$2:$B$15</c:f>
              <c:numCache>
                <c:formatCode>0</c:formatCode>
                <c:ptCount val="14"/>
                <c:pt idx="0">
                  <c:v>3</c:v>
                </c:pt>
                <c:pt idx="1">
                  <c:v>1</c:v>
                </c:pt>
                <c:pt idx="2">
                  <c:v>7</c:v>
                </c:pt>
                <c:pt idx="3">
                  <c:v>10</c:v>
                </c:pt>
                <c:pt idx="4">
                  <c:v>9</c:v>
                </c:pt>
                <c:pt idx="5">
                  <c:v>27</c:v>
                </c:pt>
                <c:pt idx="6">
                  <c:v>20</c:v>
                </c:pt>
                <c:pt idx="7">
                  <c:v>4</c:v>
                </c:pt>
                <c:pt idx="8">
                  <c:v>9</c:v>
                </c:pt>
                <c:pt idx="9">
                  <c:v>14</c:v>
                </c:pt>
                <c:pt idx="10">
                  <c:v>80</c:v>
                </c:pt>
                <c:pt idx="11">
                  <c:v>1</c:v>
                </c:pt>
                <c:pt idx="1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11,98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Лист1!$C$2:$C$15</c:f>
              <c:numCache>
                <c:formatCode>0.00</c:formatCode>
                <c:ptCount val="14"/>
                <c:pt idx="0">
                  <c:v>3.13</c:v>
                </c:pt>
                <c:pt idx="1">
                  <c:v>2.56</c:v>
                </c:pt>
                <c:pt idx="2">
                  <c:v>14</c:v>
                </c:pt>
                <c:pt idx="3">
                  <c:v>7.94</c:v>
                </c:pt>
                <c:pt idx="4">
                  <c:v>14.06</c:v>
                </c:pt>
                <c:pt idx="5">
                  <c:v>21.259999999999987</c:v>
                </c:pt>
                <c:pt idx="6">
                  <c:v>17.239999999999988</c:v>
                </c:pt>
                <c:pt idx="7">
                  <c:v>7.84</c:v>
                </c:pt>
                <c:pt idx="8">
                  <c:v>10.59</c:v>
                </c:pt>
                <c:pt idx="9">
                  <c:v>13.46</c:v>
                </c:pt>
                <c:pt idx="10">
                  <c:v>13.22</c:v>
                </c:pt>
                <c:pt idx="11">
                  <c:v>1.159999999999999</c:v>
                </c:pt>
                <c:pt idx="12">
                  <c:v>12.68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3"/>
                <c:pt idx="0">
                  <c:v>Волчихинский район</c:v>
                </c:pt>
                <c:pt idx="1">
                  <c:v>Егорьевский район</c:v>
                </c:pt>
                <c:pt idx="2">
                  <c:v>Курьинский район</c:v>
                </c:pt>
                <c:pt idx="3">
                  <c:v>Локтевский район</c:v>
                </c:pt>
                <c:pt idx="4">
                  <c:v>Рубцовский район</c:v>
                </c:pt>
                <c:pt idx="5">
                  <c:v>Поспелихинский район</c:v>
                </c:pt>
                <c:pt idx="6">
                  <c:v>Михайловский район</c:v>
                </c:pt>
                <c:pt idx="7">
                  <c:v>Новичихинский район</c:v>
                </c:pt>
                <c:pt idx="8">
                  <c:v>Змеиногорский район</c:v>
                </c:pt>
                <c:pt idx="9">
                  <c:v>Краснощековский район</c:v>
                </c:pt>
                <c:pt idx="10">
                  <c:v>г. Рубцовск</c:v>
                </c:pt>
                <c:pt idx="11">
                  <c:v>Угловский район</c:v>
                </c:pt>
                <c:pt idx="12">
                  <c:v>Третьяковский район</c:v>
                </c:pt>
              </c:strCache>
            </c:strRef>
          </c:cat>
          <c:val>
            <c:numRef>
              <c:f>Лист1!$E$2:$E$15</c:f>
              <c:numCache>
                <c:formatCode>General</c:formatCode>
                <c:ptCount val="1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66016"/>
        <c:axId val="93767552"/>
      </c:barChart>
      <c:catAx>
        <c:axId val="93766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767552"/>
        <c:crosses val="autoZero"/>
        <c:auto val="1"/>
        <c:lblAlgn val="ctr"/>
        <c:lblOffset val="100"/>
        <c:noMultiLvlLbl val="0"/>
      </c:catAx>
      <c:valAx>
        <c:axId val="9376755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93766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83BED-7845-4183-86A0-4405788F5D05}" type="datetimeFigureOut">
              <a:rPr lang="ru-RU" smtClean="0"/>
              <a:pPr/>
              <a:t>20.09.2015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8243-7315-4A8A-AC8A-EEBA559BD8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&#1087;&#1086;&#1089;&#1090;&#1091;&#1087;&#1072;&#1102;.&#1088;&#1092;/" TargetMode="External"/><Relationship Id="rId3" Type="http://schemas.openxmlformats.org/officeDocument/2006/relationships/hyperlink" Target="http://www.alleng.ru/" TargetMode="External"/><Relationship Id="rId7" Type="http://schemas.openxmlformats.org/officeDocument/2006/relationships/hyperlink" Target="http://e-ypok.ru/" TargetMode="External"/><Relationship Id="rId12" Type="http://schemas.openxmlformats.org/officeDocument/2006/relationships/hyperlink" Target="http://reshuege.ru/" TargetMode="External"/><Relationship Id="rId2" Type="http://schemas.openxmlformats.org/officeDocument/2006/relationships/hyperlink" Target="http://www.gotovkeg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heba.pro/" TargetMode="External"/><Relationship Id="rId11" Type="http://schemas.openxmlformats.org/officeDocument/2006/relationships/hyperlink" Target="http://www.rosbalt.ru/eg/" TargetMode="External"/><Relationship Id="rId5" Type="http://schemas.openxmlformats.org/officeDocument/2006/relationships/hyperlink" Target="http://www.edu.ru/" TargetMode="External"/><Relationship Id="rId10" Type="http://schemas.openxmlformats.org/officeDocument/2006/relationships/hyperlink" Target="http://www.uchportal.ru/" TargetMode="External"/><Relationship Id="rId4" Type="http://schemas.openxmlformats.org/officeDocument/2006/relationships/hyperlink" Target="http://www.ege.do.am/" TargetMode="External"/><Relationship Id="rId9" Type="http://schemas.openxmlformats.org/officeDocument/2006/relationships/hyperlink" Target="http://www.ctege.info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Анализ качественных и количественных показателей результатов ЕГЭ и ОГЭ - 2015 </a:t>
            </a:r>
            <a:r>
              <a:rPr lang="ru-RU" dirty="0" smtClean="0">
                <a:solidFill>
                  <a:srgbClr val="C00000"/>
                </a:solidFill>
              </a:rPr>
              <a:t>по математике.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err="1" smtClean="0">
                <a:solidFill>
                  <a:srgbClr val="0070C0"/>
                </a:solidFill>
              </a:rPr>
              <a:t>Александренко</a:t>
            </a:r>
            <a:r>
              <a:rPr lang="ru-RU" sz="2400" dirty="0" smtClean="0">
                <a:solidFill>
                  <a:srgbClr val="0070C0"/>
                </a:solidFill>
              </a:rPr>
              <a:t> Л.В.</a:t>
            </a:r>
          </a:p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МБОУ «Саратовская СОШ»</a:t>
            </a:r>
          </a:p>
          <a:p>
            <a:pPr algn="r"/>
            <a:r>
              <a:rPr lang="ru-RU" sz="2400" dirty="0" smtClean="0">
                <a:solidFill>
                  <a:srgbClr val="0070C0"/>
                </a:solidFill>
              </a:rPr>
              <a:t>2015 год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02130"/>
          <a:ext cx="9144000" cy="675256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207004"/>
                <a:gridCol w="1031882"/>
                <a:gridCol w="1111258"/>
                <a:gridCol w="1031882"/>
                <a:gridCol w="761974"/>
              </a:tblGrid>
              <a:tr h="959362"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лучше </a:t>
                      </a:r>
                      <a:r>
                        <a:rPr lang="ru-RU" sz="1600" dirty="0"/>
                        <a:t>чем </a:t>
                      </a:r>
                      <a:r>
                        <a:rPr lang="ru-RU" sz="1600" dirty="0" smtClean="0"/>
                        <a:t>по </a:t>
                      </a:r>
                      <a:r>
                        <a:rPr lang="ru-RU" sz="1600" dirty="0"/>
                        <a:t>АК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лучше по </a:t>
                      </a:r>
                      <a:r>
                        <a:rPr lang="ru-RU" sz="1600" dirty="0"/>
                        <a:t>МОУО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30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Математика профильная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чел.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чел.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Безрукавская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Бобковская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Веселоярская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50,00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7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Зеленодубравинская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33,33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"Куйбышевская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25,00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75,00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7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"Новоалександровская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7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"Новониколаевская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16,67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"Новороссийская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33,33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7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Новосклюихинская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66,67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1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Половинкинская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100,00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100,00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481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"Самарская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20,00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80,00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9684568" cy="5553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7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289567"/>
              </p:ext>
            </p:extLst>
          </p:nvPr>
        </p:nvGraphicFramePr>
        <p:xfrm>
          <a:off x="251520" y="476672"/>
          <a:ext cx="8352928" cy="5629450"/>
        </p:xfrm>
        <a:graphic>
          <a:graphicData uri="http://schemas.openxmlformats.org/drawingml/2006/table">
            <a:tbl>
              <a:tblPr firstRow="1" firstCol="1" bandRow="1"/>
              <a:tblGrid>
                <a:gridCol w="607992"/>
                <a:gridCol w="722488"/>
                <a:gridCol w="492883"/>
                <a:gridCol w="607380"/>
                <a:gridCol w="607992"/>
                <a:gridCol w="521048"/>
                <a:gridCol w="867598"/>
                <a:gridCol w="867598"/>
                <a:gridCol w="954541"/>
                <a:gridCol w="2103408"/>
              </a:tblGrid>
              <a:tr h="15261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сложности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Макс. балл</a:t>
                      </a:r>
                      <a:b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задание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выполнения задания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приступал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8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71,36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24,62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71,36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73,37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5,53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73,37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77,89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20,60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77,89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67,34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25,63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67,34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73,87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26,13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73,87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16,08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31,66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61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54,77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23,62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21,61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54,77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91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41,71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51,26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142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87,44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87,44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73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54,77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22,61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22,61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54,77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38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72,36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19,60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72,36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879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75,88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17,59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75,88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44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65,33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34,17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65,33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79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74,87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74,87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02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81,41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17,59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81,41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244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54,77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13,07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32,16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54,77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67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62,31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10,55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27,14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62,31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9261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96,98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96,98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445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17,09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30,65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52,26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566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16,58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23,12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60,30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68" marR="4706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75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311758"/>
              </p:ext>
            </p:extLst>
          </p:nvPr>
        </p:nvGraphicFramePr>
        <p:xfrm>
          <a:off x="467544" y="1628800"/>
          <a:ext cx="8229602" cy="4665573"/>
        </p:xfrm>
        <a:graphic>
          <a:graphicData uri="http://schemas.openxmlformats.org/drawingml/2006/table">
            <a:tbl>
              <a:tblPr firstRow="1" firstCol="1" bandRow="1"/>
              <a:tblGrid>
                <a:gridCol w="637006"/>
                <a:gridCol w="546924"/>
                <a:gridCol w="733522"/>
                <a:gridCol w="457486"/>
                <a:gridCol w="638293"/>
                <a:gridCol w="733522"/>
                <a:gridCol w="733522"/>
                <a:gridCol w="640223"/>
                <a:gridCol w="733522"/>
                <a:gridCol w="733522"/>
                <a:gridCol w="821030"/>
                <a:gridCol w="821030"/>
              </a:tblGrid>
              <a:tr h="1536167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сложности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Макс. балл</a:t>
                      </a:r>
                      <a:b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задание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выполнения задания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 приступал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баллов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балла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48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92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12,56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61,31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25,63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92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11,39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19,10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61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76,88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22,11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92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70,35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21,61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2,01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892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91,96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261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92,46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7,54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39" marR="613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2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первую очередь - это повышение уровня математического образования в основной и начальной школе, развитие системы работы с одаренными детьми расширение сети профильных классов (в том числе при участии вузов). Это требует существенной корректировки методики преподавания математики в основной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96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Учителям следует больше внимания обращать</a:t>
            </a:r>
            <a:r>
              <a:rPr lang="ru-RU" dirty="0"/>
              <a:t>:</a:t>
            </a:r>
          </a:p>
          <a:p>
            <a:r>
              <a:rPr lang="ru-RU" dirty="0"/>
              <a:t>на отработку безошибочного выполнения </a:t>
            </a:r>
            <a:r>
              <a:rPr lang="ru-RU" b="1" dirty="0"/>
              <a:t>несложных преобразований и вычислений</a:t>
            </a:r>
            <a:r>
              <a:rPr lang="ru-RU" dirty="0"/>
              <a:t> (в том числе на умение найти ошибку);</a:t>
            </a:r>
          </a:p>
          <a:p>
            <a:r>
              <a:rPr lang="ru-RU" dirty="0"/>
              <a:t>регулярное выполнение упражнений, развивающих </a:t>
            </a:r>
            <a:r>
              <a:rPr lang="ru-RU" b="1" dirty="0"/>
              <a:t>базовые математические компетенции</a:t>
            </a:r>
            <a:r>
              <a:rPr lang="ru-RU" dirty="0"/>
              <a:t> школьников (умение читать и верно понимать условие задачи, решать практические задачи, выполнять арифметические действия, простейшие алгебраические преобразования, действия с основными функциями и т.д.);</a:t>
            </a:r>
          </a:p>
          <a:p>
            <a:r>
              <a:rPr lang="ru-RU" dirty="0"/>
              <a:t>на  отработку навыков решения задач различного уровня 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78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 повышение роли  наглядности при изучении </a:t>
            </a:r>
            <a:r>
              <a:rPr lang="ru-RU" b="1" dirty="0"/>
              <a:t>геометрии</a:t>
            </a:r>
            <a:r>
              <a:rPr lang="ru-RU" dirty="0"/>
              <a:t>, изображение геометрических фигур, формирование конструктивных умений и навыков, применение геометрических знаний для решения практических задач;</a:t>
            </a:r>
          </a:p>
          <a:p>
            <a:r>
              <a:rPr lang="ru-RU" dirty="0"/>
              <a:t>на освоение базовых объектов и понятий курса </a:t>
            </a:r>
            <a:r>
              <a:rPr lang="ru-RU" b="1" dirty="0"/>
              <a:t>стереометрии</a:t>
            </a:r>
            <a:r>
              <a:rPr lang="ru-RU" dirty="0"/>
              <a:t> (углы в пространстве, многогранники, тела вращения, площадь поверхности, объем и т.д.);</a:t>
            </a:r>
          </a:p>
          <a:p>
            <a:r>
              <a:rPr lang="ru-RU" dirty="0"/>
              <a:t>на   понимание основных идей и базовых понятий анализа (геометрический смысл производной и др.), практико-ориентированным приложениям, связанным с исследованием функций при изучении </a:t>
            </a:r>
            <a:r>
              <a:rPr lang="ru-RU" b="1" dirty="0"/>
              <a:t>начал математического 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на решение простейших задач с небольшим числом вариантов (с расчетом на практическое применение), где возможно явное описание и анализ ситуации при изучении </a:t>
            </a:r>
            <a:r>
              <a:rPr lang="ru-RU" b="1" dirty="0"/>
              <a:t>теории вероятностей и статистики;</a:t>
            </a:r>
            <a:endParaRPr lang="ru-RU" dirty="0"/>
          </a:p>
          <a:p>
            <a:r>
              <a:rPr lang="ru-RU" dirty="0"/>
              <a:t>на</a:t>
            </a:r>
            <a:r>
              <a:rPr lang="ru-RU" b="1" dirty="0"/>
              <a:t> </a:t>
            </a:r>
            <a:r>
              <a:rPr lang="ru-RU" dirty="0"/>
              <a:t>эффективную </a:t>
            </a:r>
            <a:r>
              <a:rPr lang="ru-RU" b="1" dirty="0"/>
              <a:t>диагностику </a:t>
            </a:r>
            <a:r>
              <a:rPr lang="ru-RU" dirty="0"/>
              <a:t>недостатков и их устранение в усвоении отдельных тем  в процессе обучения путем решения серий конкретных задач;</a:t>
            </a:r>
          </a:p>
          <a:p>
            <a:r>
              <a:rPr lang="ru-RU" dirty="0"/>
              <a:t>на </a:t>
            </a:r>
            <a:r>
              <a:rPr lang="ru-RU" b="1" dirty="0"/>
              <a:t>закрепление </a:t>
            </a:r>
            <a:r>
              <a:rPr lang="ru-RU" dirty="0"/>
              <a:t>имеющихся умений и навыков в решении задач в ходе итогового повторения на завершающем этапе подготовки к экзамену.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5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Предлагаем перечень ресурсов Интернет, информация которых окажется полезной как учителю, так и учащимся при самостоятельной подготовке к ЕГЭ:</a:t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dirty="0" smtClean="0">
                <a:hlinkClick r:id="rId2"/>
              </a:rPr>
              <a:t>http://www.gotovkege.ru</a:t>
            </a:r>
            <a:r>
              <a:rPr lang="ru-RU" dirty="0" smtClean="0"/>
              <a:t>. Сайт позволяет в он-</a:t>
            </a:r>
            <a:r>
              <a:rPr lang="ru-RU" dirty="0" err="1" smtClean="0"/>
              <a:t>лайн</a:t>
            </a:r>
            <a:r>
              <a:rPr lang="ru-RU" dirty="0" smtClean="0"/>
              <a:t> режиме окунуться в атмосферу проведения ЕГЭ в плане формулировки контрольных заданий, режима тестирования. Существует возможность консультирования со специалистами, а также проведение тренировочных экзаменов и контрольных проверок. Теоретические материалы раскрываются в каждом задании. Можно ознакомиться с предыдущими ЕГЭ и оценить свои силы.</a:t>
            </a:r>
          </a:p>
          <a:p>
            <a:pPr lvl="0"/>
            <a:r>
              <a:rPr lang="ru-RU" dirty="0" smtClean="0">
                <a:hlinkClick r:id="rId3"/>
              </a:rPr>
              <a:t>http</a:t>
            </a:r>
            <a:r>
              <a:rPr lang="ru-RU" dirty="0">
                <a:hlinkClick r:id="rId3"/>
              </a:rPr>
              <a:t>://www.alleng.ru</a:t>
            </a:r>
            <a:r>
              <a:rPr lang="ru-RU" dirty="0"/>
              <a:t>. Учебные пособия для бесплатного скачивания, книги в помощь в подготовке к ЕГЭ по различным предметам, демонстрационные версии экзаменов, множество вариантов ЕГЭ, тренировочные работы.</a:t>
            </a:r>
          </a:p>
          <a:p>
            <a:pPr lvl="0"/>
            <a:r>
              <a:rPr lang="ru-RU" dirty="0">
                <a:hlinkClick r:id="rId4"/>
              </a:rPr>
              <a:t>http://www.ege.do.am</a:t>
            </a:r>
            <a:r>
              <a:rPr lang="ru-RU" dirty="0"/>
              <a:t>. Включает подготовительные материалы, учебные пособия, разбор заданий, типовые примеры экзаменов по различным дисциплинам.</a:t>
            </a:r>
          </a:p>
          <a:p>
            <a:pPr lvl="0"/>
            <a:r>
              <a:rPr lang="ru-RU" dirty="0">
                <a:hlinkClick r:id="rId5"/>
              </a:rPr>
              <a:t>http://www.edu.ru</a:t>
            </a:r>
            <a:r>
              <a:rPr lang="ru-RU" dirty="0"/>
              <a:t>. Бесплатное он-</a:t>
            </a:r>
            <a:r>
              <a:rPr lang="ru-RU" dirty="0" err="1"/>
              <a:t>лайн</a:t>
            </a:r>
            <a:r>
              <a:rPr lang="ru-RU" dirty="0"/>
              <a:t> тестирование по разным дисциплинам, результаты высвечиваются сразу же с указанием ошибок.</a:t>
            </a:r>
          </a:p>
          <a:p>
            <a:pPr lvl="0"/>
            <a:r>
              <a:rPr lang="ru-RU" dirty="0">
                <a:hlinkClick r:id="rId6"/>
              </a:rPr>
              <a:t>http://www.ucheba.pro</a:t>
            </a:r>
            <a:r>
              <a:rPr lang="ru-RU" dirty="0"/>
              <a:t>. Демонстрационные варианты с решениями и разбором ответов.</a:t>
            </a:r>
          </a:p>
          <a:p>
            <a:pPr lvl="0"/>
            <a:r>
              <a:rPr lang="ru-RU" dirty="0">
                <a:hlinkClick r:id="rId7"/>
              </a:rPr>
              <a:t>http://e-ypok.ru</a:t>
            </a:r>
            <a:r>
              <a:rPr lang="ru-RU" dirty="0"/>
              <a:t>. Демонстрационные варианты, развернутые ответы на задания и пояснения позволяют составить представление о структуре контрольных заданий.</a:t>
            </a:r>
          </a:p>
          <a:p>
            <a:pPr lvl="0"/>
            <a:r>
              <a:rPr lang="ru-RU" dirty="0">
                <a:hlinkClick r:id="rId8"/>
              </a:rPr>
              <a:t>http://www.поступаю.рф</a:t>
            </a:r>
            <a:r>
              <a:rPr lang="ru-RU" dirty="0"/>
              <a:t>. Представлены тренировочные и диагностические работы с ответами и книги для подготовки.</a:t>
            </a:r>
          </a:p>
          <a:p>
            <a:pPr lvl="0"/>
            <a:r>
              <a:rPr lang="ru-RU" dirty="0">
                <a:hlinkClick r:id="rId9"/>
              </a:rPr>
              <a:t>http://www.ctege.info</a:t>
            </a:r>
            <a:r>
              <a:rPr lang="ru-RU" dirty="0"/>
              <a:t>. Диагностические работы и демоверсии тестов и заданий, ответы на них, алгоритмы решений, книги ЕГЭ, дополнительные полезные материалы.</a:t>
            </a:r>
          </a:p>
          <a:p>
            <a:pPr lvl="0"/>
            <a:r>
              <a:rPr lang="ru-RU" dirty="0">
                <a:hlinkClick r:id="rId10"/>
              </a:rPr>
              <a:t>http://www.uchportal.ru</a:t>
            </a:r>
            <a:r>
              <a:rPr lang="ru-RU" dirty="0"/>
              <a:t>. Много методических разработок по всем предметам в форме презентаций, таблиц, диаграмм, в простом и доступном виде позволяют ознакомиться с основным содержанием предмета.</a:t>
            </a:r>
          </a:p>
          <a:p>
            <a:pPr lvl="0"/>
            <a:r>
              <a:rPr lang="ru-RU" dirty="0">
                <a:hlinkClick r:id="rId11"/>
              </a:rPr>
              <a:t>http://www.rosbalt.ru/eg/</a:t>
            </a:r>
            <a:r>
              <a:rPr lang="ru-RU" dirty="0"/>
              <a:t>. Позволяет пройти тестирование он-</a:t>
            </a:r>
            <a:r>
              <a:rPr lang="ru-RU" dirty="0" err="1"/>
              <a:t>лайн</a:t>
            </a:r>
            <a:r>
              <a:rPr lang="ru-RU" dirty="0"/>
              <a:t> и оценить свои знания и слабые места.</a:t>
            </a:r>
          </a:p>
          <a:p>
            <a:pPr lvl="0"/>
            <a:r>
              <a:rPr lang="ru-RU" dirty="0">
                <a:hlinkClick r:id="rId12"/>
              </a:rPr>
              <a:t>http://reshuege.ru/</a:t>
            </a:r>
            <a:r>
              <a:rPr lang="ru-RU" dirty="0"/>
              <a:t>. Дистанционная обучающая система для подготовки к экзамену.</a:t>
            </a:r>
          </a:p>
          <a:p>
            <a:r>
              <a:rPr lang="ru-RU" dirty="0"/>
              <a:t>Указанные </a:t>
            </a:r>
            <a:r>
              <a:rPr lang="ru-RU" dirty="0" err="1"/>
              <a:t>интернет-ресурсы</a:t>
            </a:r>
            <a:r>
              <a:rPr lang="ru-RU" dirty="0"/>
              <a:t> дают возможность быть готовым к экзамену, знать соответствующие требования, набраться опыта в прохождении тестов.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6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Советую детям во время экзамена обратить внимание на следующее: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    пробежать глазами весь тест, чтобы увидеть, какого типа задания в нем содержатся, это поможет настроиться на работу;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     внимательно прочитать вопрос до конца и понять его смысл (характерная ошибка во время тестирования - не дочитав до конца, по первым словам уже предполагают ответ и торопятся его вписать);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       если не знаешь ответа на вопрос или не уверен, пропусти его и отметь, чтобы потом к нему вернуться; </a:t>
            </a:r>
          </a:p>
          <a:p>
            <a:pPr marL="0" indent="0">
              <a:buNone/>
            </a:pPr>
            <a:r>
              <a:rPr lang="ru-RU" dirty="0"/>
              <a:t>      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Подбадриваю детей, хвалю их за то, что они делают хорошо.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5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15 июня были объявлены предварительные итоги ЕГЭ по математике 2015 г.Средний балл на экзамене базового уровня -3,95 по пятибалльной шкале. Средний тестовый балл на экзамене профильного уровня-49,56 при минимальных 27, что на три с небольшим балла выше прошлогоднего результата (46,42 при минимальном 24)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Математика в школе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u="sng" dirty="0" smtClean="0"/>
              <a:t>Актуальная тема </a:t>
            </a:r>
            <a:r>
              <a:rPr lang="ru-RU" sz="2400" dirty="0" smtClean="0"/>
              <a:t>.№ 7,2015 «ЕГЭ опять зашкалило», «Шкала перевода ЕГЭ как инструмент вождения за нос»</a:t>
            </a:r>
          </a:p>
          <a:p>
            <a:r>
              <a:rPr lang="ru-RU" sz="2400" u="sng" dirty="0" smtClean="0"/>
              <a:t>Особые точки </a:t>
            </a:r>
            <a:r>
              <a:rPr lang="ru-RU" sz="2400" dirty="0" err="1" smtClean="0"/>
              <a:t>Баба-ЕГЭ.Хроники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Школа без ЕГЭ: на пути к преодолению катастрофы» №6,2015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i="1" dirty="0" smtClean="0">
                <a:solidFill>
                  <a:srgbClr val="002060"/>
                </a:solidFill>
              </a:rPr>
              <a:t>СПАСИБО !!!</a:t>
            </a:r>
            <a:endParaRPr lang="ru-RU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4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Единый государственный экзамен по математике подразумевает решение двух главных задач. С одной стороны, проверку обязательного уровня усвоения выпускниками школы курса алгебры и начала анализа и, с другой стороны – отбор учащихся для последующего обучения в высших учебных заведениях. Успешность выполнения заданий работы на экзамене обусловлена не только хорошими знаниями по предмету, но и правильной подготовкой к этому испытанию. Математику нельзя выучить за день или за неделю - только планомерные длительные занятия сделают тесты решаемыми, поэтому, начиная с 5 класса, необходимо найти время для проверки уровня подготовленности учащихся в форме тестирования.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2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572272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48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Рубцовский</a:t>
            </a:r>
            <a:r>
              <a:rPr lang="ru-RU" sz="48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округ-1620</a:t>
            </a:r>
            <a:endParaRPr lang="ru-RU" sz="4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Волчихинский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район-96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Егорьевский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район-39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Курьинский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район-50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Локтевский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район-126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Рубцовский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район-64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Поспелихинский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район-127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Михайловский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район-116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Новичихинский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район-51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Змеиногорский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район-85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Краснощековский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район-104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Рубцовск-605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>
                <a:latin typeface="Times New Roman" pitchFamily="18" charset="0"/>
                <a:cs typeface="Times New Roman" pitchFamily="18" charset="0"/>
              </a:rPr>
              <a:t>Угловский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район-86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Третьяковский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район-71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Не сдали математику(</a:t>
            </a:r>
            <a:r>
              <a:rPr lang="ru-RU" sz="3200" dirty="0" smtClean="0">
                <a:solidFill>
                  <a:srgbClr val="C00000"/>
                </a:solidFill>
              </a:rPr>
              <a:t>чел</a:t>
            </a:r>
            <a:r>
              <a:rPr lang="ru-RU" sz="3200" dirty="0" smtClean="0"/>
              <a:t>/</a:t>
            </a:r>
            <a:r>
              <a:rPr lang="ru-RU" sz="3200" dirty="0" smtClean="0">
                <a:solidFill>
                  <a:schemeClr val="accent1"/>
                </a:solidFill>
              </a:rPr>
              <a:t>%,</a:t>
            </a:r>
            <a:r>
              <a:rPr lang="ru-RU" sz="3200" dirty="0" err="1" smtClean="0">
                <a:solidFill>
                  <a:srgbClr val="92D050"/>
                </a:solidFill>
              </a:rPr>
              <a:t>баз</a:t>
            </a:r>
            <a:r>
              <a:rPr lang="ru-RU" sz="3200" dirty="0" err="1" smtClean="0">
                <a:solidFill>
                  <a:srgbClr val="7030A0"/>
                </a:solidFill>
              </a:rPr>
              <a:t>%</a:t>
            </a:r>
            <a:r>
              <a:rPr lang="ru-RU" sz="3200" dirty="0" smtClean="0"/>
              <a:t>)-1 чел.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Не сдали математику  проф.(</a:t>
            </a:r>
            <a:r>
              <a:rPr lang="ru-RU" sz="2800" dirty="0" err="1" smtClean="0">
                <a:solidFill>
                  <a:srgbClr val="C00000"/>
                </a:solidFill>
              </a:rPr>
              <a:t>чел</a:t>
            </a:r>
            <a:r>
              <a:rPr lang="ru-RU" sz="2800" dirty="0" err="1" smtClean="0"/>
              <a:t>.</a:t>
            </a:r>
            <a:r>
              <a:rPr lang="ru-RU" sz="2800" dirty="0" err="1" smtClean="0">
                <a:solidFill>
                  <a:srgbClr val="0070C0"/>
                </a:solidFill>
              </a:rPr>
              <a:t>\%</a:t>
            </a:r>
            <a:r>
              <a:rPr lang="ru-RU" sz="2800" dirty="0" smtClean="0"/>
              <a:t>)-9 чел.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9213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Математика профильная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24750"/>
          <a:ext cx="8229600" cy="557359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14866"/>
                <a:gridCol w="714380"/>
                <a:gridCol w="928694"/>
                <a:gridCol w="1071570"/>
                <a:gridCol w="900090"/>
              </a:tblGrid>
              <a:tr h="579037">
                <a:tc>
                  <a:txBody>
                    <a:bodyPr/>
                    <a:lstStyle/>
                    <a:p>
                      <a:pPr algn="just"/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количество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АК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МОУО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ОО</a:t>
                      </a:r>
                      <a:endParaRPr lang="ru-RU" sz="16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Математика профильная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32,34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32,34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Безрукавская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32,34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31,50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Бобковская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32,34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27,00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Веселоярская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6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33,00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638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Зеленодубравинская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26,33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"Куйбышевская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8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36,00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638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"Новоалександровская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41,91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23,00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638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"Новониколаевская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23,33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"Новороссийская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30,00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1638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Новосклюихинская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41,91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42,33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</a:t>
                      </a:r>
                      <a:r>
                        <a:rPr lang="ru-RU" sz="1600" dirty="0" err="1"/>
                        <a:t>Половинкинская</a:t>
                      </a:r>
                      <a:r>
                        <a:rPr lang="ru-RU" sz="1600" dirty="0"/>
                        <a:t>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1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41,91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50,00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0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600" dirty="0"/>
                        <a:t>МБОУ "Самарская СОШ"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/>
                        <a:t>5</a:t>
                      </a:r>
                      <a:endParaRPr lang="ru-RU" sz="160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41,91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32,34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35,60</a:t>
                      </a:r>
                      <a:endParaRPr lang="ru-RU" sz="1600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1291</Words>
  <Application>Microsoft Office PowerPoint</Application>
  <PresentationFormat>Экран (4:3)</PresentationFormat>
  <Paragraphs>487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Анализ качественных и количественных показателей результатов ЕГЭ и ОГЭ - 2015 по математике.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 сдали математику(чел/%,баз%)-1 чел.</vt:lpstr>
      <vt:lpstr>Не сдали математику  проф.(чел.\%)-9 чел.</vt:lpstr>
      <vt:lpstr>Математика профильная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Предлагаем перечень ресурсов Интернет, информация которых окажется полезной как учителю, так и учащимся при самостоятельной подготовке к ЕГЭ: </vt:lpstr>
      <vt:lpstr>Презентация PowerPoint</vt:lpstr>
      <vt:lpstr>Математика в школе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2015-09-16T03:49:07Z</dcterms:created>
  <dcterms:modified xsi:type="dcterms:W3CDTF">2015-09-20T15:25:24Z</dcterms:modified>
</cp:coreProperties>
</file>