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6"/>
  </p:notesMasterIdLst>
  <p:sldIdLst>
    <p:sldId id="256" r:id="rId2"/>
    <p:sldId id="288" r:id="rId3"/>
    <p:sldId id="28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3.7680651246719203E-2"/>
          <c:y val="0.15277777777777779"/>
        </c:manualLayout>
      </c:layout>
      <c:txPr>
        <a:bodyPr/>
        <a:lstStyle/>
        <a:p>
          <a:pPr>
            <a:defRPr sz="1200"/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16384329888451452"/>
          <c:y val="0.19480351414406541"/>
          <c:w val="0.72903563812336059"/>
          <c:h val="0.6892166083406237"/>
        </c:manualLayout>
      </c:layout>
      <c:barChart>
        <c:barDir val="col"/>
        <c:grouping val="clustered"/>
        <c:ser>
          <c:idx val="0"/>
          <c:order val="0"/>
          <c:tx>
            <c:strRef>
              <c:f>Лист1!$R$3</c:f>
              <c:strCache>
                <c:ptCount val="1"/>
                <c:pt idx="0">
                  <c:v>%</c:v>
                </c:pt>
              </c:strCache>
            </c:strRef>
          </c:tx>
          <c:cat>
            <c:numRef>
              <c:f>Лист1!$S$2:$Y$2</c:f>
              <c:numCache>
                <c:formatCode>General</c:formatCode>
                <c:ptCount val="7"/>
                <c:pt idx="0">
                  <c:v>34</c:v>
                </c:pt>
                <c:pt idx="1">
                  <c:v>35</c:v>
                </c:pt>
                <c:pt idx="2">
                  <c:v>36</c:v>
                </c:pt>
                <c:pt idx="3">
                  <c:v>37</c:v>
                </c:pt>
                <c:pt idx="4">
                  <c:v>38</c:v>
                </c:pt>
                <c:pt idx="5">
                  <c:v>39</c:v>
                </c:pt>
                <c:pt idx="6">
                  <c:v>40</c:v>
                </c:pt>
              </c:numCache>
            </c:numRef>
          </c:cat>
          <c:val>
            <c:numRef>
              <c:f>Лист1!$S$3:$Y$3</c:f>
              <c:numCache>
                <c:formatCode>General</c:formatCode>
                <c:ptCount val="7"/>
                <c:pt idx="0">
                  <c:v>39.800000000000004</c:v>
                </c:pt>
                <c:pt idx="1">
                  <c:v>30.3</c:v>
                </c:pt>
                <c:pt idx="2">
                  <c:v>29.3</c:v>
                </c:pt>
                <c:pt idx="3">
                  <c:v>16</c:v>
                </c:pt>
                <c:pt idx="4">
                  <c:v>25</c:v>
                </c:pt>
                <c:pt idx="5">
                  <c:v>19.3</c:v>
                </c:pt>
                <c:pt idx="6">
                  <c:v>25.5</c:v>
                </c:pt>
              </c:numCache>
            </c:numRef>
          </c:val>
        </c:ser>
        <c:axId val="56877824"/>
        <c:axId val="56879360"/>
      </c:barChart>
      <c:catAx>
        <c:axId val="56877824"/>
        <c:scaling>
          <c:orientation val="minMax"/>
        </c:scaling>
        <c:axPos val="b"/>
        <c:numFmt formatCode="General" sourceLinked="1"/>
        <c:tickLblPos val="nextTo"/>
        <c:crossAx val="56879360"/>
        <c:crosses val="autoZero"/>
        <c:auto val="1"/>
        <c:lblAlgn val="ctr"/>
        <c:lblOffset val="100"/>
      </c:catAx>
      <c:valAx>
        <c:axId val="56879360"/>
        <c:scaling>
          <c:orientation val="minMax"/>
        </c:scaling>
        <c:axPos val="l"/>
        <c:majorGridlines/>
        <c:numFmt formatCode="General" sourceLinked="1"/>
        <c:tickLblPos val="nextTo"/>
        <c:crossAx val="56877824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C347-22DF-467D-B378-5A49D1A8B803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CA57-DAC7-42A8-8EB4-B37F99BFF8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5E856-32DE-4705-BB7F-B650F535BF2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5E856-32DE-4705-BB7F-B650F535BF2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FCA57-DAC7-42A8-8EB4-B37F99BFF84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B6FCA-9F09-4D6C-88B3-095CDABBD3AD}" type="datetimeFigureOut">
              <a:rPr lang="ru-RU" smtClean="0"/>
              <a:pPr/>
              <a:t>14.12.2015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3BEB6C-333C-4C04-9DF9-450C213917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Проблемы ЕГЭ по биологии школьников Алтайского края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Докладчик </a:t>
            </a:r>
          </a:p>
          <a:p>
            <a:r>
              <a:rPr lang="ru-RU" dirty="0" smtClean="0"/>
              <a:t>председатель ЕГЭ по биологии по Алтайскому краю </a:t>
            </a:r>
          </a:p>
          <a:p>
            <a:r>
              <a:rPr lang="ru-RU" dirty="0" err="1" smtClean="0"/>
              <a:t>Шапетько</a:t>
            </a:r>
            <a:r>
              <a:rPr lang="ru-RU" dirty="0" smtClean="0"/>
              <a:t> Елена Васильевна, к.б.н</a:t>
            </a:r>
            <a:r>
              <a:rPr lang="ru-RU" smtClean="0"/>
              <a:t>., доцент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35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Назовите плод, изображенный на рисунке и обозначьте элементы его строения. Какие функции выполняют эти элементы?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(18,5 «0»; 12,1 «1»; 3,6 «2»)</a:t>
            </a:r>
          </a:p>
          <a:p>
            <a:pPr algn="ctr">
              <a:buNone/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http://bio.sdamgia.ru/get_file?id=52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221088"/>
            <a:ext cx="2952328" cy="1721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плод – зерновка;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1 – эндосперм – запасание органических веществ;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2 – семядоля (часть зародыша) – транспорт питательных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веществ из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эндосперма при прорастании семени;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3 – зародыш (зародышевый корешок, стебелёк,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почечка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даёт начало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новому растению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Определите тип и фазу деления диплоидной клетки. Дайте обоснованный ответ и приведите соответствующие доказательства.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(29,7 «0»; 12,0 «1»; 11,8% «2»)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 какому типу принадлежат клетки (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прокариотическому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или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эукариотическому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)? Ответ обоснуйте. Назовите ткани, к которым относятся клетки и укажите их функции.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(12,4% «1»; 28,8 «2»; 21,5 «3»)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1950172" y="4250629"/>
            <a:ext cx="1067193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293096"/>
            <a:ext cx="432048" cy="126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5928999" y="4160233"/>
            <a:ext cx="131845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клетки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эукариотические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как имеют ядра;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1 – эпителиальная ткань, защитная функция;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2 – гладкая мышечная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ткань, сократительная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3 – нервная ткань, функция восприятия (раздражения)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проведения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нервного импульса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36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Найдите 3 ошибки в приведенном тексте</a:t>
            </a:r>
            <a:r>
              <a:rPr lang="ru-RU" baseline="0" dirty="0" smtClean="0">
                <a:latin typeface="Times New Roman"/>
                <a:ea typeface="Times New Roman"/>
                <a:cs typeface="Times New Roman"/>
              </a:rPr>
              <a:t> о червях паразитах, о строении нервной системы, о бактериях.</a:t>
            </a:r>
          </a:p>
          <a:p>
            <a:pPr algn="ctr">
              <a:buNone/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baseline="0" dirty="0" smtClean="0">
                <a:latin typeface="Times New Roman"/>
                <a:ea typeface="Times New Roman"/>
                <a:cs typeface="Times New Roman"/>
              </a:rPr>
              <a:t>Во всех таких вопросах 3 балла набрали не более 5,5%, а не приступали порядка 25%!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37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В чем состоит взаимосвязь компонентов внутренней среды организма: крови, лимфы и тканевой жидкости? Ответ поясните.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55,8% «0»;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1,0% «3»)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из жидкой части крови (плазмы) образуется тканевая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жидкость, которая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омывает все клетки и частично проникает обратно в кровь;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основная часть тканевой жидкости собирается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лимфатические капилляры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образуя лимфу;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лимфа по лимфатическим сосудам поступает в вены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большого круга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кровообращения и смешивается с кровью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Какие особенности состава и строения эритроцитов человека обеспечивают наиболее полное и быстрое насыщение крови кислородом? Ответ поясните.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( 37,7% не приступали; 9,2 «3»)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двояковогнутая форма эритроцитов увеличивает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поверхность соприкосновения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клетки с кислородом;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отсутствие ядра в эритроцитах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увеличивает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содержание гемоглобина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в эритроцитах содержится белок гемоглобин, который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легко связывает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кислород и отдаёт его в тканях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Изменения в </a:t>
            </a:r>
            <a:r>
              <a:rPr lang="ru-RU" dirty="0" err="1" smtClean="0"/>
              <a:t>КИМах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2015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	1) Уменьшилось число заданий с одним вариантом выбора (до 25)</a:t>
            </a:r>
          </a:p>
          <a:p>
            <a:pPr>
              <a:buNone/>
            </a:pPr>
            <a:r>
              <a:rPr lang="ru-RU" dirty="0" smtClean="0"/>
              <a:t>	2) Не было выделения части В</a:t>
            </a:r>
          </a:p>
          <a:p>
            <a:pPr>
              <a:buNone/>
            </a:pPr>
            <a:r>
              <a:rPr lang="ru-RU" dirty="0" smtClean="0"/>
              <a:t>	3) Увеличено число  заданий с развернутым ответом с 6 до 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Чем характеризуется дальнозоркость у человека? Объясните особенности врожденной и приобретенной дальнозоркости.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(51,4% «0»; 2,7% «3»)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изображение близких предметов возникает за сетчаткой;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при врождённой форме глазное яблоко укорочено;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приобретённая форма возникает из-за уменьшения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выпуклости хрусталика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потери его эластичности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38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агроценозах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широко используются инсектициды – химические вещества, влияющие на численность насекомых-вредителей. Применение инсектицидов приводит к снижению видового разнообразия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агроценоза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в целом. Однако продуктивность первого трофического уровня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агроценоза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при этом нередко увеличивается. Объясните эти явления.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(31,2% не приступали; 7,3% «3»)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1</a:t>
            </a:r>
            <a:r>
              <a:rPr lang="ru-RU" dirty="0"/>
              <a:t>) первый трофический уровень </a:t>
            </a:r>
            <a:r>
              <a:rPr lang="ru-RU" dirty="0" err="1"/>
              <a:t>агроценоза</a:t>
            </a:r>
            <a:r>
              <a:rPr lang="ru-RU" dirty="0"/>
              <a:t> представлен </a:t>
            </a:r>
            <a:r>
              <a:rPr lang="ru-RU" dirty="0" smtClean="0"/>
              <a:t>растениями; применение </a:t>
            </a:r>
            <a:r>
              <a:rPr lang="ru-RU" dirty="0"/>
              <a:t>инсектицидов, действующих против </a:t>
            </a:r>
            <a:r>
              <a:rPr lang="ru-RU" dirty="0" smtClean="0"/>
              <a:t>вредителей, способствует </a:t>
            </a:r>
            <a:r>
              <a:rPr lang="ru-RU" dirty="0"/>
              <a:t>повышению урожайности культурных </a:t>
            </a:r>
            <a:r>
              <a:rPr lang="ru-RU" dirty="0" smtClean="0"/>
              <a:t>растений, а </a:t>
            </a:r>
            <a:r>
              <a:rPr lang="ru-RU" dirty="0"/>
              <a:t>следовательно, продуктивности первого трофического уровня;</a:t>
            </a:r>
          </a:p>
          <a:p>
            <a:pPr>
              <a:buNone/>
            </a:pPr>
            <a:r>
              <a:rPr lang="ru-RU" dirty="0" smtClean="0"/>
              <a:t>	2</a:t>
            </a:r>
            <a:r>
              <a:rPr lang="ru-RU" dirty="0"/>
              <a:t>) вследствие применения инсектицидов снижается </a:t>
            </a:r>
            <a:r>
              <a:rPr lang="ru-RU" dirty="0" smtClean="0"/>
              <a:t>численность насекомых-вредителей</a:t>
            </a:r>
            <a:r>
              <a:rPr lang="ru-RU" dirty="0"/>
              <a:t>, составляющих второй трофический уровень;</a:t>
            </a:r>
          </a:p>
          <a:p>
            <a:pPr>
              <a:buNone/>
            </a:pPr>
            <a:r>
              <a:rPr lang="ru-RU" dirty="0" smtClean="0"/>
              <a:t>	3</a:t>
            </a:r>
            <a:r>
              <a:rPr lang="ru-RU" dirty="0"/>
              <a:t>) уменьшение численности растительноядных насекомых </a:t>
            </a:r>
            <a:r>
              <a:rPr lang="ru-RU" dirty="0" smtClean="0"/>
              <a:t>приводит к </a:t>
            </a:r>
            <a:r>
              <a:rPr lang="ru-RU" dirty="0"/>
              <a:t>снижению численности хищников (</a:t>
            </a:r>
            <a:r>
              <a:rPr lang="ru-RU" dirty="0" err="1"/>
              <a:t>консументов</a:t>
            </a:r>
            <a:r>
              <a:rPr lang="ru-RU" dirty="0"/>
              <a:t> II порядка), </a:t>
            </a:r>
            <a:r>
              <a:rPr lang="ru-RU" dirty="0" smtClean="0"/>
              <a:t>что существенно </a:t>
            </a:r>
            <a:r>
              <a:rPr lang="ru-RU" dirty="0"/>
              <a:t>влияет на </a:t>
            </a:r>
            <a:r>
              <a:rPr lang="ru-RU" dirty="0" err="1"/>
              <a:t>саморегуляцию</a:t>
            </a:r>
            <a:r>
              <a:rPr lang="ru-RU" dirty="0"/>
              <a:t> в </a:t>
            </a:r>
            <a:r>
              <a:rPr lang="ru-RU" dirty="0" err="1"/>
              <a:t>агроценозе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  <a:buNone/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Прочитайте текст</a:t>
            </a:r>
            <a:r>
              <a:rPr lang="ru-RU" baseline="0" dirty="0" smtClean="0">
                <a:latin typeface="Times New Roman"/>
                <a:ea typeface="Times New Roman"/>
                <a:cs typeface="Times New Roman"/>
              </a:rPr>
              <a:t> об особенностях дятла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ctr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Какие критерии вида описаны в тексте? Ответ поясните.</a:t>
            </a:r>
          </a:p>
          <a:p>
            <a:pPr algn="ctr"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(22,7% не приступали; 15,0 «3»)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1) морфологический критерий – описание внешнего вида;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2) экологический критерий – особенности питания и жизнь в дуплах;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3) физиологический критерий – размножение яйцами, количество яиц в кладке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	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Почему ныне живущую кистеперую рыбу латимерию нельзя назвать предком земноводных? Приведите не менее 3 доказательств.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(48,7% не приступили; 3,9% «3»)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предки земноводных жили в пресных водоёмах,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прибрежной зоне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латимерия приспособлена к жизни в глубинах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солёных водоёмов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(океана);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предки земноводных могли дышать атмосферным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кислородом 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помощью лёгких, а латимерия атмосферным кислородом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дышит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предки земноводных могли передвигаться по дну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водоёма 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помощью парных плавников, латимерия с помощью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парных плавников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только плавать в воде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39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Какой хромосомный набор характерен для клеток 8-ядерного зародышевого мешка и зародышевой почки семени пшеницы? Объясните, из каких исходных клеток и в результате какого деления они образуются.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(50,0% не приступали; 2,7% «3»)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клетки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восьмиядерного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зародышевого мешка гаплоидные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в клетках зародышевой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почечк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диплоидный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набор хромосом – 2n;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клетки зародышевой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почечки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развиваются из зиготы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результате митоза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клетки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восьмиядерного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зародышевого мешка развиваются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женской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споры митозом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835696" y="1268760"/>
          <a:ext cx="5976664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620688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Процент выполненных заданий с развернутым ответом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075240" cy="4032448"/>
          </a:xfrm>
        </p:spPr>
        <p:txBody>
          <a:bodyPr/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 В биосинтезе фрагмента молекулы белка участвовали ….. Объясните последовательность Ваших действий. Для решения задачи используйте таблицу генетического кода.</a:t>
            </a: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В подобных заданиях 24,8% получили 3 балла!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Какой хромосомный набор характерен для клеток листьев сфагнума и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спорогона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(коробочки на ножке)?</a:t>
            </a:r>
          </a:p>
          <a:p>
            <a:pPr algn="ctr">
              <a:buNone/>
            </a:pPr>
            <a:endParaRPr lang="ru-RU" dirty="0">
              <a:latin typeface="Times New Roman"/>
              <a:ea typeface="Times New Roman"/>
              <a:cs typeface="Times New Roman"/>
            </a:endParaRPr>
          </a:p>
          <a:p>
            <a:pPr algn="ctr"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(58,8% не приступали; 0,6%  «3»)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Элементы ответа: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в клетках листьев сфагнума гаплоидный набор хромосом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в клетках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спорогона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(коробочки на ножке) диплоидный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набор хромосом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взрослое растение сфагнума – гаметофит, развивается 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споры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процессе митоза;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спорогон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(коробочки на ножке) – спорофит, развивается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зиготы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результате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митоза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40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по генетике включали традиционные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дигибридное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сцепленное с полом, наследование групп крови, кроссинговер.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(Порядка 42% не приступало и 20% в среднем решает на 3 балла)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 34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популяциях сохраняются вредные генные мутации? Каково значение этих мутаций для эволюции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(32, 2% «0»; 32,7% «2»)</a:t>
            </a:r>
            <a:endParaRPr lang="ru-RU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Элементы </a:t>
            </a:r>
            <a:r>
              <a:rPr lang="ru-RU" dirty="0"/>
              <a:t>ответа:</a:t>
            </a:r>
          </a:p>
          <a:p>
            <a:pPr>
              <a:buNone/>
            </a:pPr>
            <a:r>
              <a:rPr lang="ru-RU" dirty="0" smtClean="0"/>
              <a:t>	1</a:t>
            </a:r>
            <a:r>
              <a:rPr lang="ru-RU" dirty="0"/>
              <a:t>) многие генные мутации являются рецессивными и </a:t>
            </a:r>
            <a:r>
              <a:rPr lang="ru-RU" dirty="0" smtClean="0"/>
              <a:t>сохраняются в </a:t>
            </a:r>
            <a:r>
              <a:rPr lang="ru-RU" dirty="0"/>
              <a:t>генофонде популяций у </a:t>
            </a:r>
            <a:r>
              <a:rPr lang="ru-RU" dirty="0" err="1"/>
              <a:t>гетерозигот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 smtClean="0"/>
              <a:t>	2</a:t>
            </a:r>
            <a:r>
              <a:rPr lang="ru-RU" dirty="0"/>
              <a:t>) в изменённых условиях сохранённые вредные </a:t>
            </a:r>
            <a:r>
              <a:rPr lang="ru-RU" dirty="0" smtClean="0"/>
              <a:t>рецессивные мутации </a:t>
            </a:r>
            <a:r>
              <a:rPr lang="ru-RU" dirty="0"/>
              <a:t>могут оказаться полезными и привести к </a:t>
            </a:r>
            <a:r>
              <a:rPr lang="ru-RU" dirty="0" smtClean="0"/>
              <a:t>возникновению новых </a:t>
            </a:r>
            <a:r>
              <a:rPr lang="ru-RU" dirty="0"/>
              <a:t>адаптаций или в конечном счёте новых видов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настоящее время к экологическим проблемам относятся кислотные дожди и озоновые дыры? </a:t>
            </a:r>
            <a:endParaRPr lang="ru-RU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(29,2% «0»; 56,4% «1»; 9,2% «2»)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кислотные дожди обедняют видовой состав растений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экосистем, вызывая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гибель ряда видов;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озоновые дыры пропускают ультрафиолетовое излучение,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вызывает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вредные мутации в клетках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spcAft>
                <a:spcPts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каким признакам можно определить венозное кровотечение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spcAft>
                <a:spcPts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(16,7% «0»; 29,4% «1»; 47,6% «2»)</a:t>
            </a:r>
            <a:endParaRPr lang="ru-RU" dirty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ответа: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при венозном кровотечении кровь имеет тёмно-красный цвет;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кровь вытекает из раны ровной струёй, без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толчков.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604</Words>
  <Application>Microsoft Office PowerPoint</Application>
  <PresentationFormat>Экран (4:3)</PresentationFormat>
  <Paragraphs>153</Paragraphs>
  <Slides>34</Slides>
  <Notes>34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Эркер</vt:lpstr>
      <vt:lpstr>Проблемы ЕГЭ по биологии школьников Алтайского края</vt:lpstr>
      <vt:lpstr>Изменения в КИМах в 2015 году</vt:lpstr>
      <vt:lpstr>Процент выполненных заданий с развернутым ответом</vt:lpstr>
      <vt:lpstr>Вопрос 34</vt:lpstr>
      <vt:lpstr>Слайд 5</vt:lpstr>
      <vt:lpstr>Слайд 6</vt:lpstr>
      <vt:lpstr>Слайд 7</vt:lpstr>
      <vt:lpstr>Слайд 8</vt:lpstr>
      <vt:lpstr>Слайд 9</vt:lpstr>
      <vt:lpstr>Вопрос 35</vt:lpstr>
      <vt:lpstr>Слайд 11</vt:lpstr>
      <vt:lpstr>Слайд 12</vt:lpstr>
      <vt:lpstr>Слайд 13</vt:lpstr>
      <vt:lpstr>Слайд 14</vt:lpstr>
      <vt:lpstr>Вопрос 36</vt:lpstr>
      <vt:lpstr>Вопрос 37</vt:lpstr>
      <vt:lpstr>Слайд 17</vt:lpstr>
      <vt:lpstr>Слайд 18</vt:lpstr>
      <vt:lpstr>Слайд 19</vt:lpstr>
      <vt:lpstr>Слайд 20</vt:lpstr>
      <vt:lpstr>Слайд 21</vt:lpstr>
      <vt:lpstr>Вопрос 38</vt:lpstr>
      <vt:lpstr>Слайд 23</vt:lpstr>
      <vt:lpstr>Слайд 24</vt:lpstr>
      <vt:lpstr>Слайд 25</vt:lpstr>
      <vt:lpstr>Слайд 26</vt:lpstr>
      <vt:lpstr>Слайд 27</vt:lpstr>
      <vt:lpstr>Вопрос 39</vt:lpstr>
      <vt:lpstr>Слайд 29</vt:lpstr>
      <vt:lpstr>Слайд 30</vt:lpstr>
      <vt:lpstr>Слайд 31</vt:lpstr>
      <vt:lpstr>Слайд 32</vt:lpstr>
      <vt:lpstr>Вопрос 40</vt:lpstr>
      <vt:lpstr>Благодарю за внимание!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ЕГЭ по биологии школьников Алтайского края</dc:title>
  <dc:creator>USER</dc:creator>
  <cp:lastModifiedBy>USER</cp:lastModifiedBy>
  <cp:revision>13</cp:revision>
  <dcterms:created xsi:type="dcterms:W3CDTF">2015-12-14T03:58:58Z</dcterms:created>
  <dcterms:modified xsi:type="dcterms:W3CDTF">2015-12-14T05:14:00Z</dcterms:modified>
</cp:coreProperties>
</file>