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6" r:id="rId9"/>
    <p:sldId id="268" r:id="rId10"/>
    <p:sldId id="267" r:id="rId11"/>
    <p:sldId id="270" r:id="rId12"/>
    <p:sldId id="271" r:id="rId13"/>
    <p:sldId id="272" r:id="rId14"/>
    <p:sldId id="265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Local%20Settings\Temp\Rar$DI30.376\&#1054;&#1041;&#1065;&#1048;&#1049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'Page 1'!$D$3:$D$4</c:f>
              <c:strCache>
                <c:ptCount val="1"/>
                <c:pt idx="0">
                  <c:v>Кол-во
участников</c:v>
                </c:pt>
              </c:strCache>
            </c:strRef>
          </c:tx>
          <c:invertIfNegative val="0"/>
          <c:cat>
            <c:strRef>
              <c:f>'Page 1'!$C$5:$C$11</c:f>
              <c:strCache>
                <c:ptCount val="7"/>
                <c:pt idx="1">
                  <c:v>МБОУ "Веселоярская СОШ"</c:v>
                </c:pt>
                <c:pt idx="2">
                  <c:v>МБОУ "Куйбышевская СОШ"</c:v>
                </c:pt>
                <c:pt idx="3">
                  <c:v>МБОУ "Новониколаевская СОШ"</c:v>
                </c:pt>
                <c:pt idx="4">
                  <c:v>МБОУ "Новороссийская СОШ"</c:v>
                </c:pt>
                <c:pt idx="5">
                  <c:v>МБОУ "Ракитовская COШ"</c:v>
                </c:pt>
                <c:pt idx="6">
                  <c:v>МБОУ "Самарская СОШ"</c:v>
                </c:pt>
              </c:strCache>
            </c:strRef>
          </c:cat>
          <c:val>
            <c:numRef>
              <c:f>'Page 1'!$D$5:$D$11</c:f>
              <c:numCache>
                <c:formatCode>0</c:formatCode>
                <c:ptCount val="7"/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</c:numCache>
            </c:numRef>
          </c:val>
        </c:ser>
        <c:ser>
          <c:idx val="1"/>
          <c:order val="1"/>
          <c:tx>
            <c:strRef>
              <c:f>'Page 1'!$E$3:$E$4</c:f>
              <c:strCache>
                <c:ptCount val="1"/>
                <c:pt idx="0">
                  <c:v>Средний балл АК</c:v>
                </c:pt>
              </c:strCache>
            </c:strRef>
          </c:tx>
          <c:invertIfNegative val="0"/>
          <c:cat>
            <c:strRef>
              <c:f>'Page 1'!$C$5:$C$11</c:f>
              <c:strCache>
                <c:ptCount val="7"/>
                <c:pt idx="1">
                  <c:v>МБОУ "Веселоярская СОШ"</c:v>
                </c:pt>
                <c:pt idx="2">
                  <c:v>МБОУ "Куйбышевская СОШ"</c:v>
                </c:pt>
                <c:pt idx="3">
                  <c:v>МБОУ "Новониколаевская СОШ"</c:v>
                </c:pt>
                <c:pt idx="4">
                  <c:v>МБОУ "Новороссийская СОШ"</c:v>
                </c:pt>
                <c:pt idx="5">
                  <c:v>МБОУ "Ракитовская COШ"</c:v>
                </c:pt>
                <c:pt idx="6">
                  <c:v>МБОУ "Самарская СОШ"</c:v>
                </c:pt>
              </c:strCache>
            </c:strRef>
          </c:cat>
          <c:val>
            <c:numRef>
              <c:f>'Page 1'!$E$5:$E$11</c:f>
              <c:numCache>
                <c:formatCode>0.00</c:formatCode>
                <c:ptCount val="7"/>
                <c:pt idx="1">
                  <c:v>49.55</c:v>
                </c:pt>
                <c:pt idx="2">
                  <c:v>49.55</c:v>
                </c:pt>
                <c:pt idx="3">
                  <c:v>49.55</c:v>
                </c:pt>
                <c:pt idx="4">
                  <c:v>49.55</c:v>
                </c:pt>
                <c:pt idx="5">
                  <c:v>49.55</c:v>
                </c:pt>
                <c:pt idx="6">
                  <c:v>49.55</c:v>
                </c:pt>
              </c:numCache>
            </c:numRef>
          </c:val>
        </c:ser>
        <c:ser>
          <c:idx val="2"/>
          <c:order val="2"/>
          <c:tx>
            <c:strRef>
              <c:f>'Page 1'!$F$3:$F$4</c:f>
              <c:strCache>
                <c:ptCount val="1"/>
                <c:pt idx="0">
                  <c:v>Средний балл МОУО</c:v>
                </c:pt>
              </c:strCache>
            </c:strRef>
          </c:tx>
          <c:invertIfNegative val="0"/>
          <c:cat>
            <c:strRef>
              <c:f>'Page 1'!$C$5:$C$11</c:f>
              <c:strCache>
                <c:ptCount val="7"/>
                <c:pt idx="1">
                  <c:v>МБОУ "Веселоярская СОШ"</c:v>
                </c:pt>
                <c:pt idx="2">
                  <c:v>МБОУ "Куйбышевская СОШ"</c:v>
                </c:pt>
                <c:pt idx="3">
                  <c:v>МБОУ "Новониколаевская СОШ"</c:v>
                </c:pt>
                <c:pt idx="4">
                  <c:v>МБОУ "Новороссийская СОШ"</c:v>
                </c:pt>
                <c:pt idx="5">
                  <c:v>МБОУ "Ракитовская COШ"</c:v>
                </c:pt>
                <c:pt idx="6">
                  <c:v>МБОУ "Самарская СОШ"</c:v>
                </c:pt>
              </c:strCache>
            </c:strRef>
          </c:cat>
          <c:val>
            <c:numRef>
              <c:f>'Page 1'!$F$5:$F$11</c:f>
              <c:numCache>
                <c:formatCode>0.00</c:formatCode>
                <c:ptCount val="7"/>
                <c:pt idx="1">
                  <c:v>58.86</c:v>
                </c:pt>
                <c:pt idx="2">
                  <c:v>58.86</c:v>
                </c:pt>
                <c:pt idx="3">
                  <c:v>58.86</c:v>
                </c:pt>
                <c:pt idx="4">
                  <c:v>58.86</c:v>
                </c:pt>
                <c:pt idx="5">
                  <c:v>58.86</c:v>
                </c:pt>
                <c:pt idx="6">
                  <c:v>58.86</c:v>
                </c:pt>
              </c:numCache>
            </c:numRef>
          </c:val>
        </c:ser>
        <c:ser>
          <c:idx val="3"/>
          <c:order val="3"/>
          <c:tx>
            <c:strRef>
              <c:f>'Page 1'!$G$3:$G$4</c:f>
              <c:strCache>
                <c:ptCount val="1"/>
                <c:pt idx="0">
                  <c:v>Средний балл ОО</c:v>
                </c:pt>
              </c:strCache>
            </c:strRef>
          </c:tx>
          <c:invertIfNegative val="0"/>
          <c:cat>
            <c:strRef>
              <c:f>'Page 1'!$C$5:$C$11</c:f>
              <c:strCache>
                <c:ptCount val="7"/>
                <c:pt idx="1">
                  <c:v>МБОУ "Веселоярская СОШ"</c:v>
                </c:pt>
                <c:pt idx="2">
                  <c:v>МБОУ "Куйбышевская СОШ"</c:v>
                </c:pt>
                <c:pt idx="3">
                  <c:v>МБОУ "Новониколаевская СОШ"</c:v>
                </c:pt>
                <c:pt idx="4">
                  <c:v>МБОУ "Новороссийская СОШ"</c:v>
                </c:pt>
                <c:pt idx="5">
                  <c:v>МБОУ "Ракитовская COШ"</c:v>
                </c:pt>
                <c:pt idx="6">
                  <c:v>МБОУ "Самарская СОШ"</c:v>
                </c:pt>
              </c:strCache>
            </c:strRef>
          </c:cat>
          <c:val>
            <c:numRef>
              <c:f>'Page 1'!$G$5:$G$11</c:f>
              <c:numCache>
                <c:formatCode>0.00</c:formatCode>
                <c:ptCount val="7"/>
                <c:pt idx="1">
                  <c:v>70</c:v>
                </c:pt>
                <c:pt idx="2">
                  <c:v>49</c:v>
                </c:pt>
                <c:pt idx="3">
                  <c:v>58</c:v>
                </c:pt>
                <c:pt idx="4">
                  <c:v>64</c:v>
                </c:pt>
                <c:pt idx="5">
                  <c:v>41</c:v>
                </c:pt>
                <c:pt idx="6">
                  <c:v>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9970560"/>
        <c:axId val="49976448"/>
        <c:axId val="0"/>
      </c:bar3DChart>
      <c:catAx>
        <c:axId val="499705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9976448"/>
        <c:crosses val="autoZero"/>
        <c:auto val="1"/>
        <c:lblAlgn val="ctr"/>
        <c:lblOffset val="100"/>
        <c:noMultiLvlLbl val="0"/>
      </c:catAx>
      <c:valAx>
        <c:axId val="49976448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4997056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95AF3-0241-4DBD-B702-CAE4F0BC96B1}" type="datetimeFigureOut">
              <a:rPr lang="ru-RU" smtClean="0"/>
              <a:t>19.09.2016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D819-34AC-4488-A068-EC2911B343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95AF3-0241-4DBD-B702-CAE4F0BC96B1}" type="datetimeFigureOut">
              <a:rPr lang="ru-RU" smtClean="0"/>
              <a:t>19.09.2016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D819-34AC-4488-A068-EC2911B343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95AF3-0241-4DBD-B702-CAE4F0BC96B1}" type="datetimeFigureOut">
              <a:rPr lang="ru-RU" smtClean="0"/>
              <a:t>19.09.2016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D819-34AC-4488-A068-EC2911B343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95AF3-0241-4DBD-B702-CAE4F0BC96B1}" type="datetimeFigureOut">
              <a:rPr lang="ru-RU" smtClean="0"/>
              <a:t>19.09.2016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D819-34AC-4488-A068-EC2911B343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95AF3-0241-4DBD-B702-CAE4F0BC96B1}" type="datetimeFigureOut">
              <a:rPr lang="ru-RU" smtClean="0"/>
              <a:t>19.09.2016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D819-34AC-4488-A068-EC2911B343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95AF3-0241-4DBD-B702-CAE4F0BC96B1}" type="datetimeFigureOut">
              <a:rPr lang="ru-RU" smtClean="0"/>
              <a:t>19.09.2016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D819-34AC-4488-A068-EC2911B343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95AF3-0241-4DBD-B702-CAE4F0BC96B1}" type="datetimeFigureOut">
              <a:rPr lang="ru-RU" smtClean="0"/>
              <a:t>19.09.2016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D819-34AC-4488-A068-EC2911B343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95AF3-0241-4DBD-B702-CAE4F0BC96B1}" type="datetimeFigureOut">
              <a:rPr lang="ru-RU" smtClean="0"/>
              <a:t>19.09.2016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D819-34AC-4488-A068-EC2911B343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95AF3-0241-4DBD-B702-CAE4F0BC96B1}" type="datetimeFigureOut">
              <a:rPr lang="ru-RU" smtClean="0"/>
              <a:t>19.09.2016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D819-34AC-4488-A068-EC2911B343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95AF3-0241-4DBD-B702-CAE4F0BC96B1}" type="datetimeFigureOut">
              <a:rPr lang="ru-RU" smtClean="0"/>
              <a:t>19.09.2016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D819-34AC-4488-A068-EC2911B343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95AF3-0241-4DBD-B702-CAE4F0BC96B1}" type="datetimeFigureOut">
              <a:rPr lang="ru-RU" smtClean="0"/>
              <a:t>19.09.2016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D819-34AC-4488-A068-EC2911B343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95AF3-0241-4DBD-B702-CAE4F0BC96B1}" type="datetimeFigureOut">
              <a:rPr lang="ru-RU" smtClean="0"/>
              <a:t>19.09.2016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AD819-34AC-4488-A068-EC2911B3438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000240"/>
            <a:ext cx="7772400" cy="210027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«</a:t>
            </a:r>
            <a: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Анализ </a:t>
            </a:r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качественных и количественных показателей результатов ЕГЭ </a:t>
            </a:r>
            <a: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- </a:t>
            </a:r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2016 по </a:t>
            </a:r>
            <a: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химии </a:t>
            </a:r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как средство повышения качества естественнонаучного </a:t>
            </a:r>
            <a: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образования». </a:t>
            </a:r>
            <a:b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ru-RU" dirty="0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4286248" y="4857760"/>
            <a:ext cx="428624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Митяева Л.И.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Учитель химии, биологии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Высшей квалификационной категории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МБОУ»Новороссийская СОШ»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42910" y="785794"/>
          <a:ext cx="7929618" cy="771144"/>
        </p:xfrm>
        <a:graphic>
          <a:graphicData uri="http://schemas.openxmlformats.org/drawingml/2006/table">
            <a:tbl>
              <a:tblPr/>
              <a:tblGrid>
                <a:gridCol w="490905"/>
                <a:gridCol w="7438713"/>
              </a:tblGrid>
              <a:tr h="2362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</a:rPr>
                        <a:t>32</a:t>
                      </a: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/>
                          <a:ea typeface="Calibri"/>
                        </a:rPr>
                        <a:t>Установите соответствие между формулой вещества и реагентами, с каждым из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которых это вещество может взаимодействовать.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428728" y="2414386"/>
            <a:ext cx="635798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496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ФОРМУЛА ВЕЩЕСТВА			РЕАГЕНТЫ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496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Sr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1)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Pb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496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Na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	2) O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S, Cl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496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HNO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3)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HCl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CO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P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496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(NH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4)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CaO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Br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K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49638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5)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(NO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KOH, Ca(OH)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85786" y="500042"/>
          <a:ext cx="7572428" cy="841248"/>
        </p:xfrm>
        <a:graphic>
          <a:graphicData uri="http://schemas.openxmlformats.org/drawingml/2006/table">
            <a:tbl>
              <a:tblPr/>
              <a:tblGrid>
                <a:gridCol w="468792"/>
                <a:gridCol w="7103636"/>
              </a:tblGrid>
              <a:tr h="642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33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/>
                          <a:ea typeface="Calibri"/>
                        </a:rPr>
                        <a:t>Установите соответствие между веществами и признаками протекающей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</a:rPr>
                        <a:t>между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ними реакции.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214282" y="1928803"/>
            <a:ext cx="8786874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496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ВЕЩЕСТВА				ПРИЗНАК РЕАКЦИИ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496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муравьиная кислота и калий	                       1) появление синей окраски раствора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496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этиленгликоль 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гидроксид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меди (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	 2) обесцвечивание раствора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496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пентен-2 и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KMnO</a:t>
            </a:r>
            <a:r>
              <a:rPr kumimoji="0" lang="ru-RU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</a:t>
            </a:r>
            <a:r>
              <a:rPr kumimoji="0" lang="ru-RU" sz="1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	                       3) выделение газа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34496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Г) крахмал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р-р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и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(спирт.)	                       4) образование кирпично-красного осадка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5) образование белого осадка</a:t>
            </a: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3449638" algn="l"/>
              </a:tabLst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3449638" algn="l"/>
              </a:tabLs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4963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Традиционно учащиеся путают оксид 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гидроксид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меди (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и их взаимодействие с кислородсодержащими органическими соединениями – одно- и многоатомными спиртами, альдегидами, муравьиной кислотой, моносахаридами и восстанавливающими дисахаридами.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928662" y="785794"/>
          <a:ext cx="7286676" cy="771144"/>
        </p:xfrm>
        <a:graphic>
          <a:graphicData uri="http://schemas.openxmlformats.org/drawingml/2006/table">
            <a:tbl>
              <a:tblPr/>
              <a:tblGrid>
                <a:gridCol w="451102"/>
                <a:gridCol w="6835574"/>
              </a:tblGrid>
              <a:tr h="5399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</a:rPr>
                        <a:t>34</a:t>
                      </a: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Установите соответствие между схемой реакции и органическим веществом,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преимущественно образующимися при этом взаимодействии.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39" name="Таблица 38"/>
          <p:cNvGraphicFramePr>
            <a:graphicFrameLocks noGrp="1"/>
          </p:cNvGraphicFramePr>
          <p:nvPr/>
        </p:nvGraphicFramePr>
        <p:xfrm>
          <a:off x="642910" y="2000240"/>
          <a:ext cx="7786742" cy="420624"/>
        </p:xfrm>
        <a:graphic>
          <a:graphicData uri="http://schemas.openxmlformats.org/drawingml/2006/table">
            <a:tbl>
              <a:tblPr/>
              <a:tblGrid>
                <a:gridCol w="3571900"/>
                <a:gridCol w="4214842"/>
              </a:tblGrid>
              <a:tr h="0"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140835" algn="l"/>
                        </a:tabLst>
                      </a:pPr>
                      <a:r>
                        <a:rPr lang="ru-RU" sz="1200" cap="all">
                          <a:latin typeface="Times New Roman"/>
                          <a:ea typeface="Times New Roman"/>
                        </a:rPr>
                        <a:t>СХЕМА РЕАКЦИИ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34315" indent="45720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14083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ПРОДУКТ</a:t>
                      </a:r>
                      <a:br>
                        <a:rPr lang="ru-RU" sz="1200" dirty="0">
                          <a:latin typeface="Times New Roman"/>
                          <a:ea typeface="Times New Roman"/>
                        </a:rPr>
                      </a:b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ВЗАИМОДЕЙСТВИЯ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8706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8705" name="Object 33"/>
          <p:cNvGraphicFramePr>
            <a:graphicFrameLocks noChangeAspect="1"/>
          </p:cNvGraphicFramePr>
          <p:nvPr/>
        </p:nvGraphicFramePr>
        <p:xfrm>
          <a:off x="642910" y="2643182"/>
          <a:ext cx="255270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4" r:id="rId3" imgW="2552700" imgH="333375" progId="ChemWindow.Document">
                  <p:embed/>
                </p:oleObj>
              </mc:Choice>
              <mc:Fallback>
                <p:oleObj r:id="rId3" imgW="2552700" imgH="333375" progId="ChemWindow.Document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0" y="2643182"/>
                        <a:ext cx="2552700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08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8707" name="Object 35"/>
          <p:cNvGraphicFramePr>
            <a:graphicFrameLocks noChangeAspect="1"/>
          </p:cNvGraphicFramePr>
          <p:nvPr/>
        </p:nvGraphicFramePr>
        <p:xfrm>
          <a:off x="642910" y="3143248"/>
          <a:ext cx="243840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5" r:id="rId5" imgW="2438400" imgH="333375" progId="ChemWindow.Document">
                  <p:embed/>
                </p:oleObj>
              </mc:Choice>
              <mc:Fallback>
                <p:oleObj r:id="rId5" imgW="2438400" imgH="333375" progId="ChemWindow.Document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0" y="3143248"/>
                        <a:ext cx="2438400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10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8709" name="Object 37"/>
          <p:cNvGraphicFramePr>
            <a:graphicFrameLocks noChangeAspect="1"/>
          </p:cNvGraphicFramePr>
          <p:nvPr/>
        </p:nvGraphicFramePr>
        <p:xfrm>
          <a:off x="642910" y="3643314"/>
          <a:ext cx="3228975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6" r:id="rId7" imgW="3228975" imgH="333375" progId="ChemWindow.Document">
                  <p:embed/>
                </p:oleObj>
              </mc:Choice>
              <mc:Fallback>
                <p:oleObj r:id="rId7" imgW="3228975" imgH="333375" progId="ChemWindow.Document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0" y="3643314"/>
                        <a:ext cx="3228975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12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8711" name="Object 39"/>
          <p:cNvGraphicFramePr>
            <a:graphicFrameLocks noChangeAspect="1"/>
          </p:cNvGraphicFramePr>
          <p:nvPr/>
        </p:nvGraphicFramePr>
        <p:xfrm>
          <a:off x="642910" y="4214818"/>
          <a:ext cx="3209925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7" r:id="rId9" imgW="3209925" imgH="333375" progId="ChemWindow.Document">
                  <p:embed/>
                </p:oleObj>
              </mc:Choice>
              <mc:Fallback>
                <p:oleObj r:id="rId9" imgW="3209925" imgH="333375" progId="ChemWindow.Document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0" y="4214818"/>
                        <a:ext cx="3209925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14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8713" name="Object 41"/>
          <p:cNvGraphicFramePr>
            <a:graphicFrameLocks noChangeAspect="1"/>
          </p:cNvGraphicFramePr>
          <p:nvPr/>
        </p:nvGraphicFramePr>
        <p:xfrm>
          <a:off x="4643438" y="2643182"/>
          <a:ext cx="16002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8" r:id="rId11" imgW="1600200" imgH="485775" progId="ChemWindow.Document">
                  <p:embed/>
                </p:oleObj>
              </mc:Choice>
              <mc:Fallback>
                <p:oleObj r:id="rId11" imgW="1600200" imgH="485775" progId="ChemWindow.Document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2643182"/>
                        <a:ext cx="1600200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16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8715" name="Object 43"/>
          <p:cNvGraphicFramePr>
            <a:graphicFrameLocks noChangeAspect="1"/>
          </p:cNvGraphicFramePr>
          <p:nvPr/>
        </p:nvGraphicFramePr>
        <p:xfrm>
          <a:off x="4714876" y="3143248"/>
          <a:ext cx="12477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9" r:id="rId13" imgW="1247775" imgH="485775" progId="ChemWindow.Document">
                  <p:embed/>
                </p:oleObj>
              </mc:Choice>
              <mc:Fallback>
                <p:oleObj r:id="rId13" imgW="1247775" imgH="485775" progId="ChemWindow.Document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76" y="3143248"/>
                        <a:ext cx="124777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18" name="Rectangle 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8717" name="Object 45"/>
          <p:cNvGraphicFramePr>
            <a:graphicFrameLocks noChangeAspect="1"/>
          </p:cNvGraphicFramePr>
          <p:nvPr/>
        </p:nvGraphicFramePr>
        <p:xfrm>
          <a:off x="4714876" y="3643314"/>
          <a:ext cx="109537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30" r:id="rId15" imgW="1095375" imgH="476250" progId="ChemWindow.Document">
                  <p:embed/>
                </p:oleObj>
              </mc:Choice>
              <mc:Fallback>
                <p:oleObj r:id="rId15" imgW="1095375" imgH="476250" progId="ChemWindow.Document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76" y="3643314"/>
                        <a:ext cx="1095375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20" name="Rectangle 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8719" name="Object 47"/>
          <p:cNvGraphicFramePr>
            <a:graphicFrameLocks noChangeAspect="1"/>
          </p:cNvGraphicFramePr>
          <p:nvPr/>
        </p:nvGraphicFramePr>
        <p:xfrm>
          <a:off x="4714876" y="4214818"/>
          <a:ext cx="12954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31" r:id="rId17" imgW="1295400" imgH="485775" progId="ChemWindow.Document">
                  <p:embed/>
                </p:oleObj>
              </mc:Choice>
              <mc:Fallback>
                <p:oleObj r:id="rId17" imgW="1295400" imgH="485775" progId="ChemWindow.Document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76" y="4214818"/>
                        <a:ext cx="1295400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22" name="Rectangle 5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8721" name="Object 49"/>
          <p:cNvGraphicFramePr>
            <a:graphicFrameLocks noChangeAspect="1"/>
          </p:cNvGraphicFramePr>
          <p:nvPr/>
        </p:nvGraphicFramePr>
        <p:xfrm>
          <a:off x="4714876" y="4714884"/>
          <a:ext cx="136207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32" r:id="rId19" imgW="1362075" imgH="476250" progId="ChemWindow.Document">
                  <p:embed/>
                </p:oleObj>
              </mc:Choice>
              <mc:Fallback>
                <p:oleObj r:id="rId19" imgW="1362075" imgH="476250" progId="ChemWindow.Document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76" y="4714884"/>
                        <a:ext cx="1362075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24" name="Rectangle 5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8723" name="Object 51"/>
          <p:cNvGraphicFramePr>
            <a:graphicFrameLocks noChangeAspect="1"/>
          </p:cNvGraphicFramePr>
          <p:nvPr/>
        </p:nvGraphicFramePr>
        <p:xfrm>
          <a:off x="4714876" y="5286388"/>
          <a:ext cx="11334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33" r:id="rId21" imgW="1133475" imgH="485775" progId="ChemWindow.Document">
                  <p:embed/>
                </p:oleObj>
              </mc:Choice>
              <mc:Fallback>
                <p:oleObj r:id="rId21" imgW="1133475" imgH="485775" progId="ChemWindow.Document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76" y="5286388"/>
                        <a:ext cx="113347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25" name="Rectangle 53"/>
          <p:cNvSpPr>
            <a:spLocks noChangeArrowheads="1"/>
          </p:cNvSpPr>
          <p:nvPr/>
        </p:nvSpPr>
        <p:spPr bwMode="auto">
          <a:xfrm>
            <a:off x="285720" y="5824882"/>
            <a:ext cx="84296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Первые две схемы реакции относятся к реакциям присоединения (ионный механизм реакции согласно правилу В.В.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Марковникова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–с этим не справились 50 % учащихся.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42910" y="1643052"/>
          <a:ext cx="7000923" cy="3643337"/>
        </p:xfrm>
        <a:graphic>
          <a:graphicData uri="http://schemas.openxmlformats.org/drawingml/2006/table">
            <a:tbl>
              <a:tblPr/>
              <a:tblGrid>
                <a:gridCol w="594905"/>
                <a:gridCol w="715613"/>
                <a:gridCol w="948401"/>
                <a:gridCol w="922239"/>
                <a:gridCol w="974562"/>
                <a:gridCol w="948401"/>
                <a:gridCol w="948401"/>
                <a:gridCol w="948401"/>
              </a:tblGrid>
              <a:tr h="98920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Макс. балл</a:t>
                      </a:r>
                      <a:b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 задание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выполнения задания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приступал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 баллов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балл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балла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балла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балла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822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43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66,67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43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39,29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43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34,29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43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17,86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43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14,29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190" marR="5190" marT="51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1643042" y="581362"/>
            <a:ext cx="53578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Статистика выполнения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заданий высокого уровня сложности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Меры методической поддержки изучения учебного предмета в 2016-2017 </a:t>
            </a:r>
            <a:r>
              <a:rPr lang="ru-RU" sz="2200" b="1" u="sng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уч.г</a:t>
            </a:r>
            <a:r>
              <a:rPr lang="ru-RU" sz="2200" b="1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u="sng" dirty="0">
                <a:latin typeface="Times New Roman" pitchFamily="18" charset="0"/>
                <a:cs typeface="Times New Roman" pitchFamily="18" charset="0"/>
              </a:rPr>
              <a:t>региональном уровне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течение года</a:t>
            </a:r>
          </a:p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Вебинары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для учителей и учащихся по анализу решения всех заданий ЕГЭ по химии (Алтайский государственный университет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Курсы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повышения квалификации для учителей химии – Алтайский государственный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университет;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Комплекс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мероприятий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АКИПКРО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 smtClean="0">
                <a:solidFill>
                  <a:srgbClr val="0070C0"/>
                </a:solidFill>
                <a:latin typeface="Monotype Corsiva" pitchFamily="66" charset="0"/>
                <a:cs typeface="Mangal" pitchFamily="2"/>
              </a:rPr>
              <a:t>Спасибо за внимание!</a:t>
            </a:r>
            <a:endParaRPr lang="ru-RU" sz="6000" b="1" dirty="0">
              <a:solidFill>
                <a:srgbClr val="0070C0"/>
              </a:solidFill>
              <a:latin typeface="Monotype Corsiva" pitchFamily="66" charset="0"/>
              <a:cs typeface="Mangal" pitchFamily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143000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Количество участников ЕГЭ по химии</a:t>
            </a:r>
            <a:b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2016 год</a:t>
            </a:r>
            <a:endParaRPr lang="ru-RU" sz="24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4348" y="1643050"/>
          <a:ext cx="7000923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3641"/>
                <a:gridCol w="2333641"/>
                <a:gridCol w="2333641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Человек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% от общего числа участников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В крае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1159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9,67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 районе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0.60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Результаты по </a:t>
            </a:r>
            <a:r>
              <a:rPr lang="ru-RU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Рубцовскому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району</a:t>
            </a:r>
            <a:endParaRPr lang="ru-RU" sz="24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428736"/>
          <a:ext cx="8643996" cy="2643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8576"/>
                <a:gridCol w="1562756"/>
                <a:gridCol w="1440666"/>
                <a:gridCol w="1440666"/>
                <a:gridCol w="1381136"/>
                <a:gridCol w="1500196"/>
              </a:tblGrid>
              <a:tr h="225090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Количество участников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ЕГЭ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Доля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участников, набравших балл ниже минимального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Доля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участников, получивших тестовый балл от минимального балла до 60 баллов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Доля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участников, получивших от 61 до 80 баллов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Доля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участников, получивших от 81 до 100 баллов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Количество выпускников, получивших 100 баллов</a:t>
                      </a:r>
                    </a:p>
                  </a:txBody>
                  <a:tcPr marL="68580" marR="68580" marT="0" marB="0" anchor="ctr"/>
                </a:tc>
              </a:tr>
              <a:tr h="39229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0,00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57,14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42,86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0,00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/>
        </p:nvGraphicFramePr>
        <p:xfrm>
          <a:off x="285720" y="1071546"/>
          <a:ext cx="8643998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42910" y="714356"/>
          <a:ext cx="7715302" cy="2928959"/>
        </p:xfrm>
        <a:graphic>
          <a:graphicData uri="http://schemas.openxmlformats.org/drawingml/2006/table">
            <a:tbl>
              <a:tblPr/>
              <a:tblGrid>
                <a:gridCol w="3773135"/>
                <a:gridCol w="790727"/>
                <a:gridCol w="630288"/>
                <a:gridCol w="630288"/>
                <a:gridCol w="630288"/>
                <a:gridCol w="630288"/>
                <a:gridCol w="630288"/>
              </a:tblGrid>
              <a:tr h="9019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Предмет/ОО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b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участников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Средний балл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редний балл ОО относительно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30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АК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МОУО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ОО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АК, %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МОУО, %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48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49,55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58,86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58,86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18,79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48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МБОУ "Веселоярская СОШ"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49,55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58,86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70,00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41,27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18,93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48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МБОУ "Куйбышевская СОШ"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49,55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58,86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49,00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-1,11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-16,75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48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МБОУ "Новониколаевская СОШ"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49,55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58,86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58,00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17,05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-1,46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48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МБОУ "Новороссийская СОШ"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49,55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58,86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64,00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29,16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8,73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48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МБОУ "Ракитовская 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</a:t>
                      </a: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Ш"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49,55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58,86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41,00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-17,26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-30,34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48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МБОУ "Самарская СОШ"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49,55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58,86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65,00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31,18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10,43</a:t>
                      </a:r>
                    </a:p>
                  </a:txBody>
                  <a:tcPr marL="6793" marR="6793" marT="6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Autofit/>
          </a:bodyPr>
          <a:lstStyle/>
          <a:p>
            <a:r>
              <a:rPr lang="ru-RU" sz="2400" cap="small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b="1" cap="small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АНАЛИЗ РЕЗУЛЬТАТОВ ВЫПОЛНЕНИЯ ОТДЕЛЬНЫХ ЗАДАНИЙ</a:t>
            </a:r>
            <a:endParaRPr lang="ru-RU" sz="24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42844" y="1322144"/>
            <a:ext cx="8572560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Существенные затруднения вызвали задания 6,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23 и 24, 31, 33,  и 34 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выполнили менее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50  %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участников;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задания   3, 9, 11, 12, 14, 15, 16, 17, 18, 22, 25,26, 27, 30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выполнили от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70  до 80 %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участников;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Задания 1, 4, 8, 20,21, 24 и 28 выполнили от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80 до 90 %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участников экзамена; 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Задания  2,5, 7, 19, 28 выполнили от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90 до  100 %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участников.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428596" y="785794"/>
            <a:ext cx="8358246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42900" fontAlgn="base">
              <a:spcBef>
                <a:spcPct val="0"/>
              </a:spcBef>
              <a:spcAft>
                <a:spcPct val="0"/>
              </a:spcAft>
              <a:tabLst>
                <a:tab pos="1711325" algn="l"/>
              </a:tabLst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Так, при решении задания 6 требовалось привести последовательность трех ответов, что явилось «новинкой» текущего года. К тому же составители включали в предлагаемые ответы вещества, не встречающиеся в базовой программе (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NF</a:t>
            </a:r>
            <a:r>
              <a:rPr lang="ru-RU" sz="16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), а также органические соединения, что, несомненно, повлияло на низкий результат выполнения данного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задания.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lvl="0" indent="342900" fontAlgn="base">
              <a:spcBef>
                <a:spcPct val="0"/>
              </a:spcBef>
              <a:spcAft>
                <a:spcPct val="0"/>
              </a:spcAft>
              <a:tabLst>
                <a:tab pos="1711325" algn="l"/>
              </a:tabLst>
              <a:defRPr/>
            </a:pPr>
            <a:endParaRPr lang="ru-RU" sz="1200" dirty="0" smtClean="0">
              <a:latin typeface="Times New Roman"/>
              <a:ea typeface="TimesNewRomanPSMT"/>
            </a:endParaRPr>
          </a:p>
          <a:p>
            <a:pPr lvl="0" indent="342900" fontAlgn="base">
              <a:spcBef>
                <a:spcPct val="0"/>
              </a:spcBef>
              <a:spcAft>
                <a:spcPct val="0"/>
              </a:spcAft>
              <a:tabLst>
                <a:tab pos="1711325" algn="l"/>
              </a:tabLst>
              <a:defRPr/>
            </a:pPr>
            <a:endParaRPr lang="ru-RU" sz="1200" dirty="0">
              <a:latin typeface="Times New Roman"/>
              <a:ea typeface="TimesNewRomanPSMT"/>
            </a:endParaRPr>
          </a:p>
          <a:p>
            <a:pPr lvl="0" indent="342900" fontAlgn="base">
              <a:spcBef>
                <a:spcPct val="0"/>
              </a:spcBef>
              <a:spcAft>
                <a:spcPct val="0"/>
              </a:spcAft>
              <a:tabLst>
                <a:tab pos="1711325" algn="l"/>
              </a:tabLst>
              <a:defRPr/>
            </a:pPr>
            <a:r>
              <a:rPr lang="ru-RU" sz="1600" dirty="0" smtClean="0">
                <a:latin typeface="Times New Roman" pitchFamily="18" charset="0"/>
                <a:ea typeface="TimesNewRomanPSMT"/>
                <a:cs typeface="Times New Roman" pitchFamily="18" charset="0"/>
              </a:rPr>
              <a:t>№</a:t>
            </a:r>
            <a:r>
              <a:rPr lang="ru-RU" sz="1600" dirty="0">
                <a:latin typeface="Times New Roman" pitchFamily="18" charset="0"/>
                <a:ea typeface="TimesNewRomanPSMT"/>
                <a:cs typeface="Times New Roman" pitchFamily="18" charset="0"/>
              </a:rPr>
              <a:t>6  Среди перечисленных веществ выберите три вещества, которые относятся к </a:t>
            </a:r>
            <a:r>
              <a:rPr lang="ru-RU" sz="1600" dirty="0">
                <a:latin typeface="Times New Roman" pitchFamily="18" charset="0"/>
                <a:ea typeface="TimesNewRomanPSMT" charset="-120"/>
                <a:cs typeface="Times New Roman" pitchFamily="18" charset="0"/>
              </a:rPr>
              <a:t>средним солям.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lvl="0" indent="342900" fontAlgn="base">
              <a:spcBef>
                <a:spcPct val="0"/>
              </a:spcBef>
              <a:spcAft>
                <a:spcPct val="0"/>
              </a:spcAft>
              <a:tabLst>
                <a:tab pos="1711325" algn="l"/>
              </a:tabLst>
            </a:pPr>
            <a:endParaRPr lang="ru-RU" sz="1600" dirty="0" smtClean="0">
              <a:latin typeface="Times New Roman" pitchFamily="18" charset="0"/>
              <a:ea typeface="TimesNewRomanPSMT"/>
              <a:cs typeface="Times New Roman" pitchFamily="18" charset="0"/>
            </a:endParaRPr>
          </a:p>
          <a:p>
            <a:pPr lvl="0" indent="342900" fontAlgn="base">
              <a:spcBef>
                <a:spcPct val="0"/>
              </a:spcBef>
              <a:spcAft>
                <a:spcPct val="0"/>
              </a:spcAft>
              <a:tabLst>
                <a:tab pos="1711325" algn="l"/>
              </a:tabLst>
            </a:pPr>
            <a:r>
              <a:rPr lang="ru-RU" sz="1600" dirty="0" smtClean="0">
                <a:latin typeface="Times New Roman" pitchFamily="18" charset="0"/>
                <a:ea typeface="TimesNewRomanPSMT"/>
                <a:cs typeface="Times New Roman" pitchFamily="18" charset="0"/>
              </a:rPr>
              <a:t>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Пример 1: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113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NF</a:t>
            </a:r>
            <a:r>
              <a:rPr kumimoji="0" lang="ru-RU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113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ClCH</a:t>
            </a:r>
            <a:r>
              <a:rPr kumimoji="0" lang="ru-RU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COOH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11325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3)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HCOONH</a:t>
            </a:r>
            <a:r>
              <a:rPr kumimoji="0" lang="ru-RU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113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4)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</a:t>
            </a:r>
            <a:r>
              <a:rPr kumimoji="0" lang="ru-RU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</a:t>
            </a:r>
            <a:r>
              <a:rPr kumimoji="0" lang="ru-RU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11325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5)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</a:t>
            </a:r>
            <a:r>
              <a:rPr kumimoji="0" lang="ru-RU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</a:t>
            </a:r>
            <a:r>
              <a:rPr kumimoji="0" lang="ru-RU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Cl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11325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)6)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KNO</a:t>
            </a:r>
            <a:r>
              <a:rPr kumimoji="0" lang="ru-RU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endParaRPr lang="ru-RU" sz="1600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857224" y="1142984"/>
          <a:ext cx="6929486" cy="280416"/>
        </p:xfrm>
        <a:graphic>
          <a:graphicData uri="http://schemas.openxmlformats.org/drawingml/2006/table">
            <a:tbl>
              <a:tblPr/>
              <a:tblGrid>
                <a:gridCol w="466607"/>
                <a:gridCol w="6462879"/>
              </a:tblGrid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</a:rPr>
                        <a:t>23</a:t>
                      </a: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NewRomanPSMT"/>
                        </a:rPr>
                        <a:t>Верны ли следующие суждения о получении высокомолекулярных </a:t>
                      </a:r>
                      <a:r>
                        <a:rPr lang="ru-RU" sz="1600" dirty="0">
                          <a:latin typeface="Times New Roman"/>
                          <a:ea typeface="TimesNewRomanPSMT"/>
                        </a:rPr>
                        <a:t>соединений</a:t>
                      </a:r>
                      <a:r>
                        <a:rPr lang="ru-RU" sz="1400" dirty="0">
                          <a:latin typeface="Times New Roman"/>
                          <a:ea typeface="TimesNewRomanPSMT"/>
                        </a:rPr>
                        <a:t>?</a:t>
                      </a: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928662" y="1876000"/>
            <a:ext cx="728667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304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учащихся также слабо сформированные представления о полимерах.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30463" algn="l"/>
              </a:tabLst>
            </a:pPr>
            <a:endParaRPr kumimoji="0" lang="ru-RU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30463" algn="l"/>
              </a:tabLst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Пример 2: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304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А. Мономером для синтеза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изопренового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каучука является бутадиен-1,3.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304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Изопреновый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каучук получают реакцией полимеризации.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304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 верно только А	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30463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 верно только Б	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304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3) верны оба суждения	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304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4) оба суждения неверны	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71472" y="857232"/>
          <a:ext cx="7643866" cy="245364"/>
        </p:xfrm>
        <a:graphic>
          <a:graphicData uri="http://schemas.openxmlformats.org/drawingml/2006/table">
            <a:tbl>
              <a:tblPr/>
              <a:tblGrid>
                <a:gridCol w="473214"/>
                <a:gridCol w="7170652"/>
              </a:tblGrid>
              <a:tr h="1647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</a:rPr>
                        <a:t>31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Установите соответствие между способом воздействия на равновесную систему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428596" y="1411795"/>
            <a:ext cx="8429684" cy="3462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49638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4963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Традиционно сложными (менее 50 % выполнения) для учащихся являются задания с 31 по 34 (химические свойства неорганических и органических веществ).  К ним в этом году добавилось «новое» задание 31 (равновесие), которое впервые было перенесено из базовой части.</a:t>
            </a: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49638" algn="l"/>
              </a:tabLst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49638" algn="l"/>
              </a:tabLst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49638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Пример 4: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49638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Fe</a:t>
            </a:r>
            <a:r>
              <a:rPr kumimoji="0" lang="ru-RU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</a:t>
            </a:r>
            <a:r>
              <a:rPr kumimoji="0" lang="ru-RU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4(</a:t>
            </a:r>
            <a:r>
              <a:rPr kumimoji="0" lang="ru-RU" sz="1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</a:t>
            </a:r>
            <a:r>
              <a:rPr kumimoji="0" lang="ru-RU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.)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+ 4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</a:t>
            </a:r>
            <a:r>
              <a:rPr kumimoji="0" lang="ru-RU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2(г)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 3" pitchFamily="18" charset="2"/>
              </a:rPr>
              <a:t>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 3" pitchFamily="18" charset="2"/>
              </a:rPr>
              <a:t>3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 3" pitchFamily="18" charset="2"/>
              </a:rPr>
              <a:t>Fe</a:t>
            </a:r>
            <a:r>
              <a:rPr kumimoji="0" lang="ru-RU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 3" pitchFamily="18" charset="2"/>
              </a:rPr>
              <a:t>(</a:t>
            </a:r>
            <a:r>
              <a:rPr kumimoji="0" lang="ru-RU" sz="1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 3" pitchFamily="18" charset="2"/>
              </a:rPr>
              <a:t>тв</a:t>
            </a:r>
            <a:r>
              <a:rPr kumimoji="0" lang="ru-RU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 3" pitchFamily="18" charset="2"/>
              </a:rPr>
              <a:t>.)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 3" pitchFamily="18" charset="2"/>
              </a:rPr>
              <a:t> + 4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 3" pitchFamily="18" charset="2"/>
              </a:rPr>
              <a:t>H</a:t>
            </a:r>
            <a:r>
              <a:rPr kumimoji="0" lang="ru-RU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 3" pitchFamily="18" charset="2"/>
              </a:rPr>
              <a:t>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 3" pitchFamily="18" charset="2"/>
              </a:rPr>
              <a:t>O</a:t>
            </a:r>
            <a:r>
              <a:rPr kumimoji="0" lang="ru-RU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 3" pitchFamily="18" charset="2"/>
              </a:rPr>
              <a:t>(г)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Wingdings 3" pitchFamily="18" charset="2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4963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 3" pitchFamily="18" charset="2"/>
              </a:rPr>
              <a:t>и смещением химического равновесия в результате этого воздействия.</a:t>
            </a: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49638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Wingdings 3" pitchFamily="18" charset="2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4963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 3" pitchFamily="18" charset="2"/>
              </a:rPr>
              <a:t>ВОЗДЕЙСТВИЕ НА СИСТЕМУ		СМЕЩЕНИЕ ХИМИЧЕСКОГО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Wingdings 3" pitchFamily="18" charset="2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4963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 3" pitchFamily="18" charset="2"/>
              </a:rPr>
              <a:t>РАВНОВЕСИЯ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Wingdings 3" pitchFamily="18" charset="2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4963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 3" pitchFamily="18" charset="2"/>
              </a:rPr>
              <a:t>А) увеличение давления	                     1) в сторону прямой реакции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Wingdings 3" pitchFamily="18" charset="2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4963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 3" pitchFamily="18" charset="2"/>
              </a:rPr>
              <a:t>Б) добавление катализатора	                     2) в сторону обратной реакции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Wingdings 3" pitchFamily="18" charset="2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4963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 3" pitchFamily="18" charset="2"/>
              </a:rPr>
              <a:t>В) увеличение концентрации паров воды	                3) практически не смещается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Wingdings 3" pitchFamily="18" charset="2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4963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 3" pitchFamily="18" charset="2"/>
              </a:rPr>
              <a:t>Г) уменьшение концентрации водорода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  <a:sym typeface="Wingdings 3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644</Words>
  <Application>Microsoft Office PowerPoint</Application>
  <PresentationFormat>Экран (4:3)</PresentationFormat>
  <Paragraphs>224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ChemWindow.Document</vt:lpstr>
      <vt:lpstr>«Анализ качественных и количественных показателей результатов ЕГЭ - 2016 по химии как средство повышения качества естественнонаучного образования».    </vt:lpstr>
      <vt:lpstr>Количество участников ЕГЭ по химии 2016 год</vt:lpstr>
      <vt:lpstr>Результаты по Рубцовскому району</vt:lpstr>
      <vt:lpstr>Презентация PowerPoint</vt:lpstr>
      <vt:lpstr>Презентация PowerPoint</vt:lpstr>
      <vt:lpstr>. АНАЛИЗ РЕЗУЛЬТАТОВ ВЫПОЛНЕНИЯ ОТДЕЛЬНЫХ ЗАДАНИЙ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Меры методической поддержки изучения учебного предмета в 2016-2017 уч.г. 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50</cp:revision>
  <dcterms:created xsi:type="dcterms:W3CDTF">2016-09-18T09:57:15Z</dcterms:created>
  <dcterms:modified xsi:type="dcterms:W3CDTF">2016-09-19T03:47:36Z</dcterms:modified>
</cp:coreProperties>
</file>