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(4 уч-ся)</c:v>
                </c:pt>
                <c:pt idx="3">
                  <c:v>1 балл (24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85.71</c:v>
                </c:pt>
                <c:pt idx="1">
                  <c:v>0</c:v>
                </c:pt>
                <c:pt idx="2">
                  <c:v>14.29</c:v>
                </c:pt>
                <c:pt idx="3">
                  <c:v>85.71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274112"/>
        <c:axId val="35520512"/>
        <c:axId val="0"/>
      </c:bar3DChart>
      <c:catAx>
        <c:axId val="33274112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5520512"/>
        <c:crosses val="autoZero"/>
        <c:auto val="1"/>
        <c:lblAlgn val="ctr"/>
        <c:lblOffset val="100"/>
        <c:noMultiLvlLbl val="1"/>
      </c:catAx>
      <c:valAx>
        <c:axId val="3552051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327411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(15 уч-ся)</c:v>
                </c:pt>
                <c:pt idx="3">
                  <c:v>1 балл (13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46.43</c:v>
                </c:pt>
                <c:pt idx="1">
                  <c:v>0</c:v>
                </c:pt>
                <c:pt idx="2">
                  <c:v>53.57</c:v>
                </c:pt>
                <c:pt idx="3">
                  <c:v>46.43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138624"/>
        <c:axId val="38140160"/>
        <c:axId val="0"/>
      </c:bar3DChart>
      <c:catAx>
        <c:axId val="3813862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8140160"/>
        <c:crosses val="autoZero"/>
        <c:auto val="1"/>
        <c:lblAlgn val="ctr"/>
        <c:lblOffset val="100"/>
        <c:noMultiLvlLbl val="1"/>
      </c:catAx>
      <c:valAx>
        <c:axId val="3814016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813862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(13 уч-ся)</c:v>
                </c:pt>
                <c:pt idx="3">
                  <c:v>1 балл (15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53.57</c:v>
                </c:pt>
                <c:pt idx="1">
                  <c:v>0</c:v>
                </c:pt>
                <c:pt idx="2">
                  <c:v>46.43</c:v>
                </c:pt>
                <c:pt idx="3">
                  <c:v>53.57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207296"/>
        <c:axId val="39208832"/>
        <c:axId val="0"/>
      </c:bar3DChart>
      <c:catAx>
        <c:axId val="3920729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9208832"/>
        <c:crosses val="autoZero"/>
        <c:auto val="1"/>
        <c:lblAlgn val="ctr"/>
        <c:lblOffset val="100"/>
        <c:noMultiLvlLbl val="1"/>
      </c:catAx>
      <c:valAx>
        <c:axId val="3920883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920729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(9 уч-ся)</c:v>
                </c:pt>
                <c:pt idx="3">
                  <c:v>1 балл (19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67.86</c:v>
                </c:pt>
                <c:pt idx="1">
                  <c:v>0</c:v>
                </c:pt>
                <c:pt idx="2">
                  <c:v>32.14</c:v>
                </c:pt>
                <c:pt idx="3">
                  <c:v>67.86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251968"/>
        <c:axId val="39253504"/>
        <c:axId val="0"/>
      </c:bar3DChart>
      <c:catAx>
        <c:axId val="39251968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9253504"/>
        <c:crosses val="autoZero"/>
        <c:auto val="1"/>
        <c:lblAlgn val="ctr"/>
        <c:lblOffset val="100"/>
        <c:noMultiLvlLbl val="1"/>
      </c:catAx>
      <c:valAx>
        <c:axId val="3925350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925196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(9 уч-ся)</c:v>
                </c:pt>
                <c:pt idx="3">
                  <c:v>1 балл (19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67.86</c:v>
                </c:pt>
                <c:pt idx="1">
                  <c:v>0</c:v>
                </c:pt>
                <c:pt idx="2">
                  <c:v>32.14</c:v>
                </c:pt>
                <c:pt idx="3">
                  <c:v>67.86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144832"/>
        <c:axId val="39150720"/>
        <c:axId val="0"/>
      </c:bar3DChart>
      <c:catAx>
        <c:axId val="39144832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9150720"/>
        <c:crosses val="autoZero"/>
        <c:auto val="1"/>
        <c:lblAlgn val="ctr"/>
        <c:lblOffset val="100"/>
        <c:noMultiLvlLbl val="1"/>
      </c:catAx>
      <c:valAx>
        <c:axId val="3915072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914483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(1 уч-ся)</c:v>
                </c:pt>
                <c:pt idx="2">
                  <c:v>0 баллов (11 уч-ся)</c:v>
                </c:pt>
                <c:pt idx="3">
                  <c:v>1 балл (16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57.14</c:v>
                </c:pt>
                <c:pt idx="1">
                  <c:v>3.57</c:v>
                </c:pt>
                <c:pt idx="2">
                  <c:v>39.29</c:v>
                </c:pt>
                <c:pt idx="3">
                  <c:v>57.14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284096"/>
        <c:axId val="39285888"/>
        <c:axId val="0"/>
      </c:bar3DChart>
      <c:catAx>
        <c:axId val="3928409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9285888"/>
        <c:crosses val="autoZero"/>
        <c:auto val="1"/>
        <c:lblAlgn val="ctr"/>
        <c:lblOffset val="100"/>
        <c:noMultiLvlLbl val="1"/>
      </c:catAx>
      <c:valAx>
        <c:axId val="3928588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928409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(5 уч-ся)</c:v>
                </c:pt>
                <c:pt idx="3">
                  <c:v>1 балл (23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82.14</c:v>
                </c:pt>
                <c:pt idx="1">
                  <c:v>0</c:v>
                </c:pt>
                <c:pt idx="2">
                  <c:v>17.86</c:v>
                </c:pt>
                <c:pt idx="3">
                  <c:v>82.14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463936"/>
        <c:axId val="39469824"/>
        <c:axId val="0"/>
      </c:bar3DChart>
      <c:catAx>
        <c:axId val="3946393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9469824"/>
        <c:crosses val="autoZero"/>
        <c:auto val="1"/>
        <c:lblAlgn val="ctr"/>
        <c:lblOffset val="100"/>
        <c:noMultiLvlLbl val="1"/>
      </c:catAx>
      <c:valAx>
        <c:axId val="3946982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94639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Лист1!$A$2:$A$6</c:f>
              <c:strCache>
                <c:ptCount val="5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(3 уч-ся)</c:v>
                </c:pt>
                <c:pt idx="3">
                  <c:v>1 балл (9 уч-ся)</c:v>
                </c:pt>
                <c:pt idx="4">
                  <c:v>2 балла (16 уч-ся)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73.209999999999994</c:v>
                </c:pt>
                <c:pt idx="1">
                  <c:v>0</c:v>
                </c:pt>
                <c:pt idx="2">
                  <c:v>10.71</c:v>
                </c:pt>
                <c:pt idx="3">
                  <c:v>32.14</c:v>
                </c:pt>
                <c:pt idx="4">
                  <c:v>57.14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496320"/>
        <c:axId val="179532160"/>
        <c:axId val="0"/>
      </c:bar3DChart>
      <c:catAx>
        <c:axId val="39496320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79532160"/>
        <c:crosses val="autoZero"/>
        <c:auto val="1"/>
        <c:lblAlgn val="ctr"/>
        <c:lblOffset val="100"/>
        <c:noMultiLvlLbl val="1"/>
      </c:catAx>
      <c:valAx>
        <c:axId val="17953216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949632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Лист1!$A$2:$A$6</c:f>
              <c:strCache>
                <c:ptCount val="5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(3 уч-ся)</c:v>
                </c:pt>
                <c:pt idx="3">
                  <c:v>1 балл (15 уч-ся)</c:v>
                </c:pt>
                <c:pt idx="4">
                  <c:v>2 балла (10 уч-ся)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62.5</c:v>
                </c:pt>
                <c:pt idx="1">
                  <c:v>0</c:v>
                </c:pt>
                <c:pt idx="2">
                  <c:v>10.71</c:v>
                </c:pt>
                <c:pt idx="3">
                  <c:v>53.57</c:v>
                </c:pt>
                <c:pt idx="4">
                  <c:v>35.71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9558656"/>
        <c:axId val="179560448"/>
        <c:axId val="0"/>
      </c:bar3DChart>
      <c:catAx>
        <c:axId val="17955865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79560448"/>
        <c:crosses val="autoZero"/>
        <c:auto val="1"/>
        <c:lblAlgn val="ctr"/>
        <c:lblOffset val="100"/>
        <c:noMultiLvlLbl val="1"/>
      </c:catAx>
      <c:valAx>
        <c:axId val="17956044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7955865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Лист1!$A$2:$A$6</c:f>
              <c:strCache>
                <c:ptCount val="5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(7 уч-ся)</c:v>
                </c:pt>
                <c:pt idx="3">
                  <c:v>1 балл (7 уч-ся)</c:v>
                </c:pt>
                <c:pt idx="4">
                  <c:v>2 балла (14 уч-ся)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62.5</c:v>
                </c:pt>
                <c:pt idx="1">
                  <c:v>0</c:v>
                </c:pt>
                <c:pt idx="2">
                  <c:v>25</c:v>
                </c:pt>
                <c:pt idx="3">
                  <c:v>25</c:v>
                </c:pt>
                <c:pt idx="4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324160"/>
        <c:axId val="45325696"/>
        <c:axId val="0"/>
      </c:bar3DChart>
      <c:catAx>
        <c:axId val="45324160"/>
        <c:scaling>
          <c:orientation val="minMax"/>
        </c:scaling>
        <c:delete val="1"/>
        <c:axPos val="b"/>
        <c:majorTickMark val="cross"/>
        <c:minorTickMark val="cross"/>
        <c:tickLblPos val="nextTo"/>
        <c:crossAx val="45325696"/>
        <c:crosses val="autoZero"/>
        <c:auto val="1"/>
        <c:lblAlgn val="ctr"/>
        <c:lblOffset val="100"/>
        <c:noMultiLvlLbl val="1"/>
      </c:catAx>
      <c:valAx>
        <c:axId val="4532569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4532416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Лист1!$A$2:$A$6</c:f>
              <c:strCache>
                <c:ptCount val="5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(15 уч-ся)</c:v>
                </c:pt>
                <c:pt idx="3">
                  <c:v>1 балл (7 уч-ся)</c:v>
                </c:pt>
                <c:pt idx="4">
                  <c:v>2 балла (6 уч-ся)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33.93</c:v>
                </c:pt>
                <c:pt idx="1">
                  <c:v>0</c:v>
                </c:pt>
                <c:pt idx="2">
                  <c:v>53.57</c:v>
                </c:pt>
                <c:pt idx="3">
                  <c:v>25</c:v>
                </c:pt>
                <c:pt idx="4">
                  <c:v>21.43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438144"/>
        <c:axId val="182448128"/>
        <c:axId val="0"/>
      </c:bar3DChart>
      <c:catAx>
        <c:axId val="18243814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82448128"/>
        <c:crosses val="autoZero"/>
        <c:auto val="1"/>
        <c:lblAlgn val="ctr"/>
        <c:lblOffset val="100"/>
        <c:noMultiLvlLbl val="1"/>
      </c:catAx>
      <c:valAx>
        <c:axId val="18244812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8243814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(7 уч-ся)</c:v>
                </c:pt>
                <c:pt idx="3">
                  <c:v>1 балл (21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0</c:v>
                </c:pt>
                <c:pt idx="2">
                  <c:v>25</c:v>
                </c:pt>
                <c:pt idx="3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585024"/>
        <c:axId val="35787520"/>
        <c:axId val="0"/>
      </c:bar3DChart>
      <c:catAx>
        <c:axId val="3558502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5787520"/>
        <c:crosses val="autoZero"/>
        <c:auto val="1"/>
        <c:lblAlgn val="ctr"/>
        <c:lblOffset val="100"/>
        <c:noMultiLvlLbl val="1"/>
      </c:catAx>
      <c:valAx>
        <c:axId val="3578752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558502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Лист1!$A$2:$A$7</c:f>
              <c:strCache>
                <c:ptCount val="6"/>
                <c:pt idx="0">
                  <c:v>% выполнения</c:v>
                </c:pt>
                <c:pt idx="1">
                  <c:v>не приступали (2 уч-ся)</c:v>
                </c:pt>
                <c:pt idx="2">
                  <c:v>0 баллов (5 уч-ся)</c:v>
                </c:pt>
                <c:pt idx="3">
                  <c:v>1 балл (7 уч-ся)</c:v>
                </c:pt>
                <c:pt idx="4">
                  <c:v>2 балла (10 уч-ся)</c:v>
                </c:pt>
                <c:pt idx="5">
                  <c:v>3 балла (4 уч-ся)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46.43</c:v>
                </c:pt>
                <c:pt idx="1">
                  <c:v>7.14</c:v>
                </c:pt>
                <c:pt idx="2">
                  <c:v>17.86</c:v>
                </c:pt>
                <c:pt idx="3">
                  <c:v>25</c:v>
                </c:pt>
                <c:pt idx="4">
                  <c:v>35.71</c:v>
                </c:pt>
                <c:pt idx="5">
                  <c:v>14.29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528640"/>
        <c:axId val="182538624"/>
        <c:axId val="0"/>
      </c:bar3DChart>
      <c:catAx>
        <c:axId val="182528640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82538624"/>
        <c:crosses val="autoZero"/>
        <c:auto val="1"/>
        <c:lblAlgn val="ctr"/>
        <c:lblOffset val="100"/>
        <c:noMultiLvlLbl val="1"/>
      </c:catAx>
      <c:valAx>
        <c:axId val="18253862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8252864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Лист1!$A$2:$A$7</c:f>
              <c:strCache>
                <c:ptCount val="6"/>
                <c:pt idx="0">
                  <c:v>% выполнения</c:v>
                </c:pt>
                <c:pt idx="1">
                  <c:v>не приступали (7 уч-ся)</c:v>
                </c:pt>
                <c:pt idx="2">
                  <c:v>0 баллов (7 уч-ся)</c:v>
                </c:pt>
                <c:pt idx="3">
                  <c:v>1 балл (4 уч-ся)</c:v>
                </c:pt>
                <c:pt idx="4">
                  <c:v>2 балла (2 уч-ся)</c:v>
                </c:pt>
                <c:pt idx="5">
                  <c:v>3 балла (8 уч-ся)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38.1</c:v>
                </c:pt>
                <c:pt idx="1">
                  <c:v>25</c:v>
                </c:pt>
                <c:pt idx="2">
                  <c:v>25</c:v>
                </c:pt>
                <c:pt idx="3">
                  <c:v>14.29</c:v>
                </c:pt>
                <c:pt idx="4">
                  <c:v>7.14</c:v>
                </c:pt>
                <c:pt idx="5">
                  <c:v>28.57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574080"/>
        <c:axId val="182584064"/>
        <c:axId val="0"/>
      </c:bar3DChart>
      <c:catAx>
        <c:axId val="182574080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82584064"/>
        <c:crosses val="autoZero"/>
        <c:auto val="1"/>
        <c:lblAlgn val="ctr"/>
        <c:lblOffset val="100"/>
        <c:noMultiLvlLbl val="1"/>
      </c:catAx>
      <c:valAx>
        <c:axId val="18258406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8257408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Лист1!$A$2:$A$7</c:f>
              <c:strCache>
                <c:ptCount val="6"/>
                <c:pt idx="0">
                  <c:v>% выполнения</c:v>
                </c:pt>
                <c:pt idx="1">
                  <c:v>не приступали (7 уч-ся)</c:v>
                </c:pt>
                <c:pt idx="2">
                  <c:v>0 баллов (8 уч-ся)</c:v>
                </c:pt>
                <c:pt idx="3">
                  <c:v>1 балл (3 уч-ся)</c:v>
                </c:pt>
                <c:pt idx="4">
                  <c:v>2 балла (0 уч-ся)</c:v>
                </c:pt>
                <c:pt idx="5">
                  <c:v>3 балла (3 уч-ся)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30.71</c:v>
                </c:pt>
                <c:pt idx="1">
                  <c:v>25</c:v>
                </c:pt>
                <c:pt idx="2">
                  <c:v>28.57</c:v>
                </c:pt>
                <c:pt idx="3">
                  <c:v>10.71</c:v>
                </c:pt>
                <c:pt idx="4">
                  <c:v>0</c:v>
                </c:pt>
                <c:pt idx="5">
                  <c:v>10.71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685696"/>
        <c:axId val="182687232"/>
        <c:axId val="0"/>
      </c:bar3DChart>
      <c:catAx>
        <c:axId val="18268569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82687232"/>
        <c:crosses val="autoZero"/>
        <c:auto val="1"/>
        <c:lblAlgn val="ctr"/>
        <c:lblOffset val="100"/>
        <c:noMultiLvlLbl val="1"/>
      </c:catAx>
      <c:valAx>
        <c:axId val="18268723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8268569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(5 уч-ся)</c:v>
                </c:pt>
                <c:pt idx="3">
                  <c:v>1 балл (23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82.14</c:v>
                </c:pt>
                <c:pt idx="1">
                  <c:v>0</c:v>
                </c:pt>
                <c:pt idx="2">
                  <c:v>17.86</c:v>
                </c:pt>
                <c:pt idx="3">
                  <c:v>82.14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480064"/>
        <c:axId val="33481856"/>
        <c:axId val="0"/>
      </c:bar3DChart>
      <c:catAx>
        <c:axId val="3348006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3481856"/>
        <c:crosses val="autoZero"/>
        <c:auto val="1"/>
        <c:lblAlgn val="ctr"/>
        <c:lblOffset val="100"/>
        <c:noMultiLvlLbl val="1"/>
      </c:catAx>
      <c:valAx>
        <c:axId val="3348185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348006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(5 уч-ся)</c:v>
                </c:pt>
                <c:pt idx="3">
                  <c:v>1 балл (23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82.14</c:v>
                </c:pt>
                <c:pt idx="1">
                  <c:v>0</c:v>
                </c:pt>
                <c:pt idx="2">
                  <c:v>17.86</c:v>
                </c:pt>
                <c:pt idx="3">
                  <c:v>82.14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319936"/>
        <c:axId val="33366784"/>
        <c:axId val="0"/>
      </c:bar3DChart>
      <c:catAx>
        <c:axId val="3331993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3366784"/>
        <c:crosses val="autoZero"/>
        <c:auto val="1"/>
        <c:lblAlgn val="ctr"/>
        <c:lblOffset val="100"/>
        <c:noMultiLvlLbl val="1"/>
      </c:catAx>
      <c:valAx>
        <c:axId val="3336678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33199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(1 уч-ся)</c:v>
                </c:pt>
                <c:pt idx="2">
                  <c:v>0 баллов (6 уч-ся)</c:v>
                </c:pt>
                <c:pt idx="3">
                  <c:v>1 балл (21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3.57</c:v>
                </c:pt>
                <c:pt idx="2">
                  <c:v>21.43</c:v>
                </c:pt>
                <c:pt idx="3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400704"/>
        <c:axId val="33402240"/>
        <c:axId val="0"/>
      </c:bar3DChart>
      <c:catAx>
        <c:axId val="3340070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3402240"/>
        <c:crosses val="autoZero"/>
        <c:auto val="1"/>
        <c:lblAlgn val="ctr"/>
        <c:lblOffset val="100"/>
        <c:noMultiLvlLbl val="1"/>
      </c:catAx>
      <c:valAx>
        <c:axId val="3340224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340070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(6 уч-ся)</c:v>
                </c:pt>
                <c:pt idx="3">
                  <c:v>1 балл (22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78.569999999999993</c:v>
                </c:pt>
                <c:pt idx="1">
                  <c:v>0</c:v>
                </c:pt>
                <c:pt idx="2">
                  <c:v>21.43</c:v>
                </c:pt>
                <c:pt idx="3">
                  <c:v>78.569999999999993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050048"/>
        <c:axId val="38051840"/>
        <c:axId val="0"/>
      </c:bar3DChart>
      <c:catAx>
        <c:axId val="38050048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8051840"/>
        <c:crosses val="autoZero"/>
        <c:auto val="1"/>
        <c:lblAlgn val="ctr"/>
        <c:lblOffset val="100"/>
        <c:noMultiLvlLbl val="1"/>
      </c:catAx>
      <c:valAx>
        <c:axId val="3805184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805004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(11 уч-ся)</c:v>
                </c:pt>
                <c:pt idx="3">
                  <c:v>1 балл (17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60.71</c:v>
                </c:pt>
                <c:pt idx="1">
                  <c:v>0</c:v>
                </c:pt>
                <c:pt idx="2">
                  <c:v>39.29</c:v>
                </c:pt>
                <c:pt idx="3">
                  <c:v>60.71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497856"/>
        <c:axId val="33499392"/>
        <c:axId val="0"/>
      </c:bar3DChart>
      <c:catAx>
        <c:axId val="3349785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3499392"/>
        <c:crosses val="autoZero"/>
        <c:auto val="1"/>
        <c:lblAlgn val="ctr"/>
        <c:lblOffset val="100"/>
        <c:noMultiLvlLbl val="1"/>
      </c:catAx>
      <c:valAx>
        <c:axId val="3349939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349785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о баллов (8 уч-ся)</c:v>
                </c:pt>
                <c:pt idx="3">
                  <c:v>1 балл (20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71.430000000000007</c:v>
                </c:pt>
                <c:pt idx="1">
                  <c:v>0</c:v>
                </c:pt>
                <c:pt idx="2">
                  <c:v>28.57</c:v>
                </c:pt>
                <c:pt idx="3">
                  <c:v>71.430000000000007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281984"/>
        <c:axId val="38283520"/>
        <c:axId val="0"/>
      </c:bar3DChart>
      <c:catAx>
        <c:axId val="3828198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8283520"/>
        <c:crosses val="autoZero"/>
        <c:auto val="1"/>
        <c:lblAlgn val="ctr"/>
        <c:lblOffset val="100"/>
        <c:noMultiLvlLbl val="1"/>
      </c:catAx>
      <c:valAx>
        <c:axId val="3828352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828198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0"/>
            <c:showPercent val="1"/>
            <c:showBubbleSize val="1"/>
            <c:showLeaderLines val="0"/>
          </c:dLbls>
          <c:cat>
            <c:strRef>
              <c:f>Лист1!$A$2:$A$5</c:f>
              <c:strCache>
                <c:ptCount val="4"/>
                <c:pt idx="0">
                  <c:v>% выполнения</c:v>
                </c:pt>
                <c:pt idx="1">
                  <c:v>не приступали (0 уч-ся)</c:v>
                </c:pt>
                <c:pt idx="2">
                  <c:v>0 баллов (7 уч-ся)</c:v>
                </c:pt>
                <c:pt idx="3">
                  <c:v>1 балл (21 уч-ся)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0</c:v>
                </c:pt>
                <c:pt idx="2">
                  <c:v>25</c:v>
                </c:pt>
                <c:pt idx="3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335232"/>
        <c:axId val="38336768"/>
        <c:axId val="0"/>
      </c:bar3DChart>
      <c:catAx>
        <c:axId val="38335232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8336768"/>
        <c:crosses val="autoZero"/>
        <c:auto val="1"/>
        <c:lblAlgn val="ctr"/>
        <c:lblOffset val="100"/>
        <c:noMultiLvlLbl val="1"/>
      </c:catAx>
      <c:valAx>
        <c:axId val="3833676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3833523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6000">
              <a:srgbClr val="FFFF00">
                <a:alpha val="8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Химия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Анализ результатов государственной итоговой аттестации в форме ОГЭ</a:t>
            </a:r>
            <a:br>
              <a:rPr lang="ru-RU" sz="4000" b="1" dirty="0" smtClean="0"/>
            </a:br>
            <a:r>
              <a:rPr lang="ru-RU" sz="4000" b="1" dirty="0" smtClean="0"/>
              <a:t>9 КЛАСС</a:t>
            </a:r>
            <a:br>
              <a:rPr lang="ru-RU" sz="4000" b="1" dirty="0" smtClean="0"/>
            </a:br>
            <a:r>
              <a:rPr lang="ru-RU" sz="4000" b="1" dirty="0" err="1" smtClean="0"/>
              <a:t>Рубцовский</a:t>
            </a:r>
            <a:r>
              <a:rPr lang="ru-RU" sz="4000" b="1" dirty="0" smtClean="0"/>
              <a:t> район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2016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Задание 6 (Б). </a:t>
            </a:r>
            <a:r>
              <a:rPr lang="ru-RU" sz="1800" dirty="0" smtClean="0"/>
              <a:t>Химическая реакция. Условия и признаки протекания химических реакций. Химические уравнения. Сохранение массы веществ при химических реакциях. Классификация химических реакций по различным признакам: числу и составу исходных и полученных веществ, изменению степени окисления, поглощению и выделению теплоты</a:t>
            </a:r>
            <a:endParaRPr lang="ru-RU" sz="18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74811702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7 (Б). </a:t>
            </a:r>
            <a:r>
              <a:rPr lang="ru-RU" sz="2400" dirty="0" smtClean="0"/>
              <a:t>Электролиты и </a:t>
            </a:r>
            <a:r>
              <a:rPr lang="ru-RU" sz="2400" dirty="0" err="1" smtClean="0"/>
              <a:t>неэлектролиты</a:t>
            </a:r>
            <a:r>
              <a:rPr lang="ru-RU" sz="2400" dirty="0" smtClean="0"/>
              <a:t>. Электролитическая диссоциация  кислот,</a:t>
            </a:r>
          </a:p>
          <a:p>
            <a:pPr algn="ctr">
              <a:buNone/>
            </a:pPr>
            <a:r>
              <a:rPr lang="ru-RU" sz="2400" dirty="0" smtClean="0"/>
              <a:t>щелочей и солей (средних).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12549782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8 (Б). </a:t>
            </a:r>
            <a:r>
              <a:rPr lang="ru-RU" sz="2400" dirty="0" smtClean="0"/>
              <a:t>Реакции ионного обмена и условия их</a:t>
            </a:r>
          </a:p>
          <a:p>
            <a:pPr algn="ctr">
              <a:buNone/>
            </a:pPr>
            <a:r>
              <a:rPr lang="ru-RU" sz="2400" dirty="0" smtClean="0"/>
              <a:t>осуществления.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15898431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9 (Б). </a:t>
            </a:r>
            <a:r>
              <a:rPr lang="ru-RU" sz="2400" dirty="0" smtClean="0"/>
              <a:t>Химические свойства простых веществ:</a:t>
            </a:r>
          </a:p>
          <a:p>
            <a:pPr algn="ctr">
              <a:buNone/>
            </a:pPr>
            <a:r>
              <a:rPr lang="ru-RU" sz="2400" dirty="0" smtClean="0"/>
              <a:t>металлов и неметаллов.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36267802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10 (Б). </a:t>
            </a:r>
            <a:r>
              <a:rPr lang="ru-RU" sz="2400" dirty="0" smtClean="0"/>
              <a:t>Химические свойства оксидов: основных,</a:t>
            </a:r>
          </a:p>
          <a:p>
            <a:pPr algn="ctr">
              <a:buNone/>
            </a:pPr>
            <a:r>
              <a:rPr lang="ru-RU" sz="2400" dirty="0" err="1" smtClean="0"/>
              <a:t>амфотерных</a:t>
            </a:r>
            <a:r>
              <a:rPr lang="ru-RU" sz="2400" dirty="0" smtClean="0"/>
              <a:t>, кислотных.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56741081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11 (Б). </a:t>
            </a:r>
            <a:r>
              <a:rPr lang="ru-RU" sz="2400" dirty="0" smtClean="0"/>
              <a:t>Химические свойства оснований. Химические</a:t>
            </a:r>
          </a:p>
          <a:p>
            <a:pPr algn="ctr">
              <a:buNone/>
            </a:pPr>
            <a:r>
              <a:rPr lang="ru-RU" sz="2400" dirty="0" smtClean="0"/>
              <a:t>свойства кислот.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21633801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12 (Б). </a:t>
            </a:r>
            <a:r>
              <a:rPr lang="ru-RU" sz="2400" dirty="0" smtClean="0"/>
              <a:t>Химические свойства солей (средних).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2218456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Задание 13 (Б). </a:t>
            </a:r>
            <a:r>
              <a:rPr lang="ru-RU" sz="1800" dirty="0" smtClean="0"/>
              <a:t>Чистые вещества и смеси. Правила безопасной работы в школьной лаборатории. Лабораторная посуда и оборудование. Человек в мире веществ, материалов и химических реакций. Проблемы безопасного использования веществ и химических реакций в повседневной жизни. Разделение смесей и очистка веществ. Приготовление растворов. Химическое загрязнение окружающей среды и его последствия.</a:t>
            </a:r>
            <a:endParaRPr lang="ru-RU" sz="18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07108346"/>
              </p:ext>
            </p:extLst>
          </p:nvPr>
        </p:nvGraphicFramePr>
        <p:xfrm>
          <a:off x="1785918" y="2500306"/>
          <a:ext cx="6072230" cy="399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14 (Б). </a:t>
            </a:r>
            <a:r>
              <a:rPr lang="ru-RU" sz="2400" dirty="0" smtClean="0"/>
              <a:t>Степень окисления химических элементов.</a:t>
            </a:r>
          </a:p>
          <a:p>
            <a:pPr algn="ctr">
              <a:buNone/>
            </a:pPr>
            <a:r>
              <a:rPr lang="ru-RU" sz="2400" dirty="0" smtClean="0"/>
              <a:t>Окислитель и восстановитель. ОВР.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44963345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15 (Б). </a:t>
            </a:r>
            <a:r>
              <a:rPr lang="ru-RU" sz="2400" dirty="0" smtClean="0"/>
              <a:t>Вычисление массовой доли химического</a:t>
            </a:r>
          </a:p>
          <a:p>
            <a:pPr algn="ctr">
              <a:buNone/>
            </a:pPr>
            <a:r>
              <a:rPr lang="ru-RU" sz="2400" dirty="0" smtClean="0"/>
              <a:t>элемента в веществе.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62004676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472518" cy="5768997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КИМ по химии охватывают основное содержание предмета с позиции требований к уровню подготовки выпускников и позволяют получить достоверную информацию о соответствии их знаний и умений требованиям государственного стандарта ООО по химии.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В 2016 году было предложено 2 модели экзаменационной работы, модель 1 без изменений повторяла экзаменационные модели прошлых лет, модель 2 предусматривала выполнение реального химического эксперимента.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Учащиеся </a:t>
            </a:r>
            <a:r>
              <a:rPr lang="ru-RU" dirty="0" err="1" smtClean="0"/>
              <a:t>Рубцовского</a:t>
            </a:r>
            <a:r>
              <a:rPr lang="ru-RU" dirty="0" smtClean="0"/>
              <a:t> района  работали с моделью 1 экзаменационной работы.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16 (П). </a:t>
            </a:r>
            <a:r>
              <a:rPr lang="ru-RU" sz="2400" dirty="0" smtClean="0"/>
              <a:t>Периодический закон Д. И. Менделеева.</a:t>
            </a:r>
          </a:p>
          <a:p>
            <a:pPr algn="ctr">
              <a:buNone/>
            </a:pPr>
            <a:r>
              <a:rPr lang="ru-RU" sz="2400" dirty="0" smtClean="0"/>
              <a:t>Закономерности изменения свойств элементов и их соединений в связи с положением в ПСХЭ.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96629445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Задание 17 (П). </a:t>
            </a:r>
            <a:r>
              <a:rPr lang="ru-RU" sz="2000" dirty="0" smtClean="0"/>
              <a:t>Первоначальные сведения об органических веществах: предельных и непредельных углеводородах (метане, этане, этилене, ацетилене) и кислородсодержащих веществах: спиртах, (метаноле, этаноле, глицерине), карбоновых кислотах (уксусной и стеариновой). Биологически важные вещества: белки, жиры, углеводы.</a:t>
            </a:r>
            <a:endParaRPr lang="ru-RU" sz="20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08301774"/>
              </p:ext>
            </p:extLst>
          </p:nvPr>
        </p:nvGraphicFramePr>
        <p:xfrm>
          <a:off x="1857356" y="2428868"/>
          <a:ext cx="60007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Задание 18 (П). </a:t>
            </a:r>
            <a:r>
              <a:rPr lang="ru-RU" sz="2000" dirty="0" smtClean="0"/>
              <a:t>Определение характера среды раствора кислот и щелочей с помощью индикаторов. Качественные реакции на ионы в растворе (хлорид-, сульфат-, карбонат -ионы, ион аммония). Получение газообразных веществ. Качественные реакции на газообразные вещества (кислород, водород, углекислый газ, аммиак).</a:t>
            </a:r>
            <a:endParaRPr lang="ru-RU" sz="20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924769482"/>
              </p:ext>
            </p:extLst>
          </p:nvPr>
        </p:nvGraphicFramePr>
        <p:xfrm>
          <a:off x="1571604" y="2000240"/>
          <a:ext cx="6286544" cy="4492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19 (П) </a:t>
            </a:r>
            <a:r>
              <a:rPr lang="ru-RU" sz="2400" dirty="0" smtClean="0"/>
              <a:t>Химические свойства простых веществ.</a:t>
            </a:r>
          </a:p>
          <a:p>
            <a:pPr algn="ctr">
              <a:buNone/>
            </a:pPr>
            <a:r>
              <a:rPr lang="ru-RU" sz="2400" dirty="0" smtClean="0"/>
              <a:t>Химические свойства сложных веществ.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34522010"/>
              </p:ext>
            </p:extLst>
          </p:nvPr>
        </p:nvGraphicFramePr>
        <p:xfrm>
          <a:off x="1357290" y="1571612"/>
          <a:ext cx="6500858" cy="4921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Часть 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Задание 20 (В) </a:t>
            </a:r>
            <a:r>
              <a:rPr lang="ru-RU" sz="2400" dirty="0" smtClean="0"/>
              <a:t>Степень окисления химических элементов.</a:t>
            </a:r>
          </a:p>
          <a:p>
            <a:pPr algn="ctr">
              <a:buNone/>
            </a:pPr>
            <a:r>
              <a:rPr lang="ru-RU" sz="2400" dirty="0" smtClean="0"/>
              <a:t>Окислитель и восстановитель. ОВР.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71312662"/>
              </p:ext>
            </p:extLst>
          </p:nvPr>
        </p:nvGraphicFramePr>
        <p:xfrm>
          <a:off x="1357290" y="1571612"/>
          <a:ext cx="6500858" cy="4921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Часть 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Задание 21 (В) </a:t>
            </a:r>
            <a:r>
              <a:rPr lang="ru-RU" sz="2000" dirty="0" smtClean="0"/>
              <a:t>Вычисление массовой доли </a:t>
            </a:r>
            <a:r>
              <a:rPr lang="ru-RU" sz="2000" dirty="0" err="1" smtClean="0"/>
              <a:t>растворѐнного </a:t>
            </a:r>
            <a:r>
              <a:rPr lang="ru-RU" sz="2000" dirty="0" smtClean="0"/>
              <a:t>вещества в растворе. Вычисление количества, массы или </a:t>
            </a:r>
            <a:r>
              <a:rPr lang="ru-RU" sz="2000" dirty="0" err="1" smtClean="0"/>
              <a:t>объѐма </a:t>
            </a:r>
            <a:r>
              <a:rPr lang="ru-RU" sz="2000" dirty="0" smtClean="0"/>
              <a:t>вещества по количеству вещества, массе или </a:t>
            </a:r>
            <a:r>
              <a:rPr lang="ru-RU" sz="2000" dirty="0" err="1" smtClean="0"/>
              <a:t>объѐму </a:t>
            </a:r>
            <a:r>
              <a:rPr lang="ru-RU" sz="2000" dirty="0" smtClean="0"/>
              <a:t>одного из реагентов или продуктов реакции.</a:t>
            </a:r>
            <a:endParaRPr lang="ru-RU" sz="20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76181877"/>
              </p:ext>
            </p:extLst>
          </p:nvPr>
        </p:nvGraphicFramePr>
        <p:xfrm>
          <a:off x="1500166" y="1714488"/>
          <a:ext cx="6357982" cy="4778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Часть 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/>
              <a:t>Задание 22 (В) </a:t>
            </a:r>
            <a:r>
              <a:rPr lang="ru-RU" sz="2000" dirty="0" smtClean="0"/>
              <a:t>Химические свойства простых веществ. Химические</a:t>
            </a:r>
          </a:p>
          <a:p>
            <a:pPr>
              <a:buNone/>
            </a:pPr>
            <a:r>
              <a:rPr lang="ru-RU" sz="2000" dirty="0" smtClean="0"/>
              <a:t>      свойства сложных веществ. Взаимосвязь различных классов неорганических веществ. Реакции ионного обмена и условия их осуществления.</a:t>
            </a:r>
            <a:endParaRPr lang="ru-RU" sz="20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52253036"/>
              </p:ext>
            </p:extLst>
          </p:nvPr>
        </p:nvGraphicFramePr>
        <p:xfrm>
          <a:off x="1500166" y="1785926"/>
          <a:ext cx="6357982" cy="4706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Общее число заданий в экзаменационной работе равно 22, суммарный максимальный балл за выполнение всех заданий работы составляло 34 балла.</a:t>
            </a:r>
          </a:p>
          <a:p>
            <a:pPr>
              <a:buNone/>
            </a:pPr>
            <a:r>
              <a:rPr lang="ru-RU" dirty="0" smtClean="0"/>
              <a:t>На выполнение работы отводилось 2 часа (120 минут).</a:t>
            </a:r>
          </a:p>
          <a:p>
            <a:pPr>
              <a:buNone/>
            </a:pPr>
            <a:r>
              <a:rPr lang="ru-RU" dirty="0" smtClean="0"/>
              <a:t>Часть 1 содержала 19 заданий базового и повышенного уровня.</a:t>
            </a:r>
          </a:p>
          <a:p>
            <a:pPr>
              <a:buNone/>
            </a:pPr>
            <a:r>
              <a:rPr lang="ru-RU" dirty="0" smtClean="0"/>
              <a:t>Часть 2 состояла из 3 заданий высокого уровня, требующих развёрнутого ответа.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Все включенные в работу задания были распределены по следующим содержательным блокам: </a:t>
            </a:r>
          </a:p>
          <a:p>
            <a:pPr algn="just">
              <a:buNone/>
            </a:pPr>
            <a:r>
              <a:rPr lang="ru-RU" dirty="0" smtClean="0"/>
              <a:t>   «Вещество», </a:t>
            </a:r>
          </a:p>
          <a:p>
            <a:pPr algn="just">
              <a:buNone/>
            </a:pPr>
            <a:r>
              <a:rPr lang="ru-RU" dirty="0" smtClean="0"/>
              <a:t>   «Химическая реакция», </a:t>
            </a:r>
          </a:p>
          <a:p>
            <a:pPr algn="just">
              <a:buNone/>
            </a:pPr>
            <a:r>
              <a:rPr lang="ru-RU" dirty="0" smtClean="0"/>
              <a:t>   «Элементарные основы неорганической химии. Представления об органических веществах», </a:t>
            </a:r>
          </a:p>
          <a:p>
            <a:pPr algn="just">
              <a:buNone/>
            </a:pPr>
            <a:r>
              <a:rPr lang="ru-RU" dirty="0" smtClean="0"/>
              <a:t>  «Методы познания веществ и химических явлений. Экспериментальные основы химии», </a:t>
            </a:r>
          </a:p>
          <a:p>
            <a:pPr algn="just">
              <a:buNone/>
            </a:pPr>
            <a:r>
              <a:rPr lang="ru-RU" dirty="0" smtClean="0"/>
              <a:t>   «Химия и жизнь».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Кол-во участников экзамена – 28. </a:t>
            </a:r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Задание 1 (Б). </a:t>
            </a:r>
            <a:r>
              <a:rPr lang="ru-RU" sz="2400" dirty="0" smtClean="0"/>
              <a:t>Строение атома. Строение электронных оболочек атомов первых 20 элементов ПСХЭ Д.И. Менделеева.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912783626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Задание 2 (Б). </a:t>
            </a:r>
            <a:r>
              <a:rPr lang="ru-RU" sz="2400" dirty="0" smtClean="0"/>
              <a:t>Периодический закон и ПСХЭ </a:t>
            </a:r>
          </a:p>
          <a:p>
            <a:pPr algn="ctr">
              <a:buNone/>
            </a:pPr>
            <a:r>
              <a:rPr lang="ru-RU" sz="2400" dirty="0" smtClean="0"/>
              <a:t>Д. И. Менделеева.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40647531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Задание 3 (Б). </a:t>
            </a:r>
            <a:r>
              <a:rPr lang="ru-RU" sz="2400" dirty="0" smtClean="0"/>
              <a:t>Строение молекул. Химическая связь:</a:t>
            </a:r>
          </a:p>
          <a:p>
            <a:pPr algn="ctr">
              <a:buNone/>
            </a:pPr>
            <a:r>
              <a:rPr lang="ru-RU" sz="2400" dirty="0" smtClean="0"/>
              <a:t>ковалентная (полярная, неполярная), ионная,</a:t>
            </a:r>
          </a:p>
          <a:p>
            <a:pPr algn="ctr">
              <a:buNone/>
            </a:pPr>
            <a:r>
              <a:rPr lang="ru-RU" sz="2400" dirty="0" smtClean="0"/>
              <a:t>металлическая.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06726549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Задание 4 (Б). </a:t>
            </a:r>
            <a:r>
              <a:rPr lang="ru-RU" sz="2400" dirty="0" smtClean="0"/>
              <a:t>Валентность химических элементов. Степень</a:t>
            </a:r>
          </a:p>
          <a:p>
            <a:pPr algn="ctr">
              <a:buNone/>
            </a:pPr>
            <a:r>
              <a:rPr lang="ru-RU" sz="2400" dirty="0" smtClean="0"/>
              <a:t>окисления химических элементов.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04753402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Задание 5 (Б). </a:t>
            </a:r>
            <a:r>
              <a:rPr lang="ru-RU" sz="2400" dirty="0" smtClean="0"/>
              <a:t>Простые и сложные вещества. Основные классы неорганических соединений. Номенклатура</a:t>
            </a:r>
          </a:p>
          <a:p>
            <a:pPr algn="ctr">
              <a:buNone/>
            </a:pPr>
            <a:r>
              <a:rPr lang="ru-RU" sz="2400" dirty="0" smtClean="0"/>
              <a:t>неорганических соединений.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71844294"/>
              </p:ext>
            </p:extLst>
          </p:nvPr>
        </p:nvGraphicFramePr>
        <p:xfrm>
          <a:off x="1571604" y="1857364"/>
          <a:ext cx="628654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767</Words>
  <Application>Microsoft Office PowerPoint</Application>
  <PresentationFormat>Экран (4:3)</PresentationFormat>
  <Paragraphs>76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Химия Анализ результатов государственной итоговой аттестации в форме ОГЭ 9 КЛАСС Рубцовский район 2016</vt:lpstr>
      <vt:lpstr>Презентация PowerPoint</vt:lpstr>
      <vt:lpstr>Презентация PowerPoint</vt:lpstr>
      <vt:lpstr>Презентация PowerPoint</vt:lpstr>
      <vt:lpstr>Кол-во участников экзамена – 28. 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1</vt:lpstr>
      <vt:lpstr>Часть 2</vt:lpstr>
      <vt:lpstr>Часть 2</vt:lpstr>
      <vt:lpstr>Часть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Химия Анализ результатов государственной итоговой аттестации в форме ОГЭ 9 КЛАСС Рубцовский район 2016</dc:title>
  <dc:creator>Оксана</dc:creator>
  <cp:lastModifiedBy>User</cp:lastModifiedBy>
  <cp:revision>23</cp:revision>
  <dcterms:created xsi:type="dcterms:W3CDTF">2016-09-18T13:44:27Z</dcterms:created>
  <dcterms:modified xsi:type="dcterms:W3CDTF">2016-09-19T03:58:25Z</dcterms:modified>
</cp:coreProperties>
</file>