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38" r:id="rId2"/>
  </p:sldMasterIdLst>
  <p:notesMasterIdLst>
    <p:notesMasterId r:id="rId4"/>
  </p:notesMasterIdLst>
  <p:sldIdLst>
    <p:sldId id="329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63A5A"/>
    <a:srgbClr val="A3C5E7"/>
    <a:srgbClr val="EFF5FB"/>
    <a:srgbClr val="1E4E79"/>
    <a:srgbClr val="ECF3FA"/>
    <a:srgbClr val="FCC07B"/>
    <a:srgbClr val="FEE783"/>
    <a:srgbClr val="63BE7B"/>
    <a:srgbClr val="F8696B"/>
    <a:srgbClr val="68A4D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123" autoAdjust="0"/>
    <p:restoredTop sz="83390" autoAdjust="0"/>
  </p:normalViewPr>
  <p:slideViewPr>
    <p:cSldViewPr snapToGrid="0">
      <p:cViewPr varScale="1">
        <p:scale>
          <a:sx n="88" d="100"/>
          <a:sy n="88" d="100"/>
        </p:scale>
        <p:origin x="-46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0983" tIns="45492" rIns="90983" bIns="45492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0983" tIns="45492" rIns="90983" bIns="45492" rtlCol="0"/>
          <a:lstStyle>
            <a:lvl1pPr algn="r">
              <a:defRPr sz="1200"/>
            </a:lvl1pPr>
          </a:lstStyle>
          <a:p>
            <a:fld id="{72BE691D-8507-4463-BFB0-1DE81AEADA52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3" tIns="45492" rIns="90983" bIns="4549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0983" tIns="45492" rIns="90983" bIns="4549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0983" tIns="45492" rIns="90983" bIns="45492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0983" tIns="45492" rIns="90983" bIns="45492" rtlCol="0" anchor="b"/>
          <a:lstStyle>
            <a:lvl1pPr algn="r">
              <a:defRPr sz="1200"/>
            </a:lvl1pPr>
          </a:lstStyle>
          <a:p>
            <a:fld id="{E9D90975-1012-4054-BCE6-AA10DC9F951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923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90975-1012-4054-BCE6-AA10DC9F9515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975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111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266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1999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6722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8801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9977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1502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8112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1893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4295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381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08048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55043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7935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274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91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446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902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0282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864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214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96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BAD20-9F35-436B-BC8E-E2EB9F58F6A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1B28C-924A-40AA-AA92-EAE97E8CDC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192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513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80;p98"/>
          <p:cNvSpPr/>
          <p:nvPr/>
        </p:nvSpPr>
        <p:spPr>
          <a:xfrm>
            <a:off x="177421" y="626175"/>
            <a:ext cx="11832610" cy="6096358"/>
          </a:xfrm>
          <a:prstGeom prst="rect">
            <a:avLst/>
          </a:prstGeom>
          <a:noFill/>
          <a:ln w="25400" cap="flat" cmpd="sng">
            <a:solidFill>
              <a:srgbClr val="DDEA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dirty="0">
              <a:solidFill>
                <a:srgbClr val="33669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1683;p103"/>
          <p:cNvSpPr/>
          <p:nvPr/>
        </p:nvSpPr>
        <p:spPr>
          <a:xfrm>
            <a:off x="0" y="188835"/>
            <a:ext cx="12192000" cy="62446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4300" dist="47625" dir="7380000" algn="bl" rotWithShape="0">
              <a:srgbClr val="434343">
                <a:alpha val="3725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</a:pPr>
            <a:r>
              <a:rPr lang="ru-RU" sz="2300" b="1" kern="0" dirty="0" smtClean="0">
                <a:solidFill>
                  <a:srgbClr val="163A5A"/>
                </a:solidFill>
                <a:latin typeface="Roboto Condensed"/>
                <a:ea typeface="Arial"/>
                <a:cs typeface="Times New Roman" panose="02020603050405020304" pitchFamily="18" charset="0"/>
                <a:sym typeface="Arial"/>
              </a:rPr>
              <a:t>Работа с результатами НОК ОД-2022 </a:t>
            </a:r>
            <a:endParaRPr sz="2300" b="1" kern="0" dirty="0">
              <a:solidFill>
                <a:srgbClr val="163A5A"/>
              </a:solidFill>
              <a:latin typeface="Roboto Condensed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88901"/>
            <a:ext cx="12192000" cy="9993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474245" y="1176183"/>
            <a:ext cx="11299780" cy="5183471"/>
            <a:chOff x="474245" y="1176183"/>
            <a:chExt cx="11299780" cy="5183471"/>
          </a:xfrm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3795563" y="1176183"/>
              <a:ext cx="4715183" cy="1173095"/>
            </a:xfrm>
            <a:prstGeom prst="roundRect">
              <a:avLst/>
            </a:prstGeom>
            <a:solidFill>
              <a:srgbClr val="ECF3FA"/>
            </a:solidFill>
            <a:ln>
              <a:noFill/>
            </a:ln>
            <a:effectLst>
              <a:innerShdw blurRad="63500" dist="50800" dir="8100000">
                <a:schemeClr val="accent1">
                  <a:lumMod val="75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spc="-20" dirty="0">
                  <a:solidFill>
                    <a:srgbClr val="163A5A"/>
                  </a:solidFill>
                </a:rPr>
                <a:t>Размещение результатов НОК </a:t>
              </a:r>
              <a:r>
                <a:rPr lang="ru-RU" b="1" spc="-20" dirty="0" smtClean="0">
                  <a:solidFill>
                    <a:srgbClr val="163A5A"/>
                  </a:solidFill>
                </a:rPr>
                <a:t>ОД-2022 </a:t>
              </a:r>
              <a:r>
                <a:rPr lang="ru-RU" b="1" spc="-20" dirty="0">
                  <a:solidFill>
                    <a:srgbClr val="163A5A"/>
                  </a:solidFill>
                </a:rPr>
                <a:t>на официальных сайтах МОУО, официальных сайтах образовательных </a:t>
              </a:r>
              <a:r>
                <a:rPr lang="ru-RU" b="1" spc="-20" dirty="0" smtClean="0">
                  <a:solidFill>
                    <a:srgbClr val="163A5A"/>
                  </a:solidFill>
                </a:rPr>
                <a:t>организаций</a:t>
              </a:r>
              <a:endParaRPr lang="ru-RU" b="1" spc="-20" dirty="0">
                <a:solidFill>
                  <a:srgbClr val="163A5A"/>
                </a:solidFill>
              </a:endParaRPr>
            </a:p>
          </p:txBody>
        </p:sp>
        <p:sp>
          <p:nvSpPr>
            <p:cNvPr id="39" name="Скругленный прямоугольник 38"/>
            <p:cNvSpPr/>
            <p:nvPr/>
          </p:nvSpPr>
          <p:spPr>
            <a:xfrm>
              <a:off x="8131239" y="2770690"/>
              <a:ext cx="3642786" cy="1450513"/>
            </a:xfrm>
            <a:prstGeom prst="roundRect">
              <a:avLst/>
            </a:prstGeom>
            <a:solidFill>
              <a:srgbClr val="ECF3FA"/>
            </a:solidFill>
            <a:ln>
              <a:noFill/>
            </a:ln>
            <a:effectLst>
              <a:innerShdw blurRad="63500" dist="50800" dir="8100000">
                <a:schemeClr val="accent1">
                  <a:lumMod val="75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spc="-20" dirty="0" smtClean="0">
                  <a:solidFill>
                    <a:srgbClr val="163A5A"/>
                  </a:solidFill>
                </a:rPr>
                <a:t>Рассмотрение результатов НОК ОД-2022 на расширенных совещаниях МОУО, руководителей образовательных организаций</a:t>
              </a:r>
              <a:endParaRPr lang="ru-RU" b="1" spc="-20" dirty="0">
                <a:solidFill>
                  <a:srgbClr val="163A5A"/>
                </a:solidFill>
              </a:endParaRPr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6985191" y="4645694"/>
              <a:ext cx="4788834" cy="1713959"/>
            </a:xfrm>
            <a:prstGeom prst="roundRect">
              <a:avLst/>
            </a:prstGeom>
            <a:solidFill>
              <a:srgbClr val="ECF3FA"/>
            </a:solidFill>
            <a:ln>
              <a:noFill/>
            </a:ln>
            <a:effectLst>
              <a:innerShdw blurRad="63500" dist="50800" dir="8100000">
                <a:schemeClr val="accent1">
                  <a:lumMod val="75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ru-RU" b="1" spc="-20" dirty="0">
                  <a:solidFill>
                    <a:srgbClr val="163A5A"/>
                  </a:solidFill>
                </a:rPr>
                <a:t>Принятие управленческих решений по итогам проведения НОК </a:t>
              </a:r>
              <a:r>
                <a:rPr lang="ru-RU" b="1" spc="-20" dirty="0" smtClean="0">
                  <a:solidFill>
                    <a:srgbClr val="163A5A"/>
                  </a:solidFill>
                </a:rPr>
                <a:t>ОД-2022</a:t>
              </a:r>
              <a:endParaRPr lang="ru-RU" b="1" spc="-20" dirty="0">
                <a:solidFill>
                  <a:srgbClr val="163A5A"/>
                </a:solidFill>
              </a:endParaRP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ru-RU" b="1" spc="-20" dirty="0" smtClean="0">
                  <a:solidFill>
                    <a:srgbClr val="163A5A"/>
                  </a:solidFill>
                </a:rPr>
                <a:t>Разработка и утверждение планов по устранению выявленных недостатков деятельности</a:t>
              </a:r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507427" y="2757089"/>
              <a:ext cx="3773091" cy="1347544"/>
            </a:xfrm>
            <a:prstGeom prst="roundRect">
              <a:avLst/>
            </a:prstGeom>
            <a:solidFill>
              <a:srgbClr val="ECF3FA"/>
            </a:solidFill>
            <a:ln>
              <a:noFill/>
            </a:ln>
            <a:effectLst>
              <a:innerShdw blurRad="63500" dist="50800" dir="8100000">
                <a:schemeClr val="accent1">
                  <a:lumMod val="75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spc="-20" dirty="0" smtClean="0">
                  <a:solidFill>
                    <a:srgbClr val="163A5A"/>
                  </a:solidFill>
                </a:rPr>
                <a:t>Реализация мероприятий утвержденных планов по устранению выявленных недостатков </a:t>
              </a:r>
              <a:r>
                <a:rPr lang="ru-RU" b="1" spc="-20" dirty="0">
                  <a:solidFill>
                    <a:srgbClr val="163A5A"/>
                  </a:solidFill>
                </a:rPr>
                <a:t>деятельности</a:t>
              </a:r>
            </a:p>
          </p:txBody>
        </p:sp>
        <p:grpSp>
          <p:nvGrpSpPr>
            <p:cNvPr id="49" name="Группа 48"/>
            <p:cNvGrpSpPr/>
            <p:nvPr/>
          </p:nvGrpSpPr>
          <p:grpSpPr>
            <a:xfrm>
              <a:off x="474245" y="4645485"/>
              <a:ext cx="5126053" cy="1714169"/>
              <a:chOff x="589836" y="4870159"/>
              <a:chExt cx="5126053" cy="1714169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589836" y="4870159"/>
                <a:ext cx="5126053" cy="1714169"/>
              </a:xfrm>
              <a:prstGeom prst="roundRect">
                <a:avLst/>
              </a:prstGeom>
              <a:solidFill>
                <a:srgbClr val="ECF3FA"/>
              </a:solidFill>
              <a:ln>
                <a:noFill/>
              </a:ln>
              <a:effectLst>
                <a:innerShdw blurRad="63500" dist="50800" dir="8100000">
                  <a:schemeClr val="accent1">
                    <a:lumMod val="75000"/>
                    <a:alpha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ru-RU" b="1" spc="-20" dirty="0" smtClean="0">
                    <a:solidFill>
                      <a:srgbClr val="163A5A"/>
                    </a:solidFill>
                  </a:rPr>
                  <a:t>Публикация планов</a:t>
                </a:r>
              </a:p>
            </p:txBody>
          </p:sp>
          <p:sp>
            <p:nvSpPr>
              <p:cNvPr id="45" name="Скругленный прямоугольник 44"/>
              <p:cNvSpPr/>
              <p:nvPr/>
            </p:nvSpPr>
            <p:spPr>
              <a:xfrm>
                <a:off x="623018" y="5354855"/>
                <a:ext cx="1775778" cy="1048041"/>
              </a:xfrm>
              <a:prstGeom prst="roundRect">
                <a:avLst/>
              </a:prstGeom>
              <a:solidFill>
                <a:srgbClr val="ECF3FA"/>
              </a:solidFill>
              <a:ln>
                <a:noFill/>
              </a:ln>
              <a:effectLst>
                <a:innerShdw blurRad="63500" dist="50800" dir="8100000">
                  <a:schemeClr val="accent1">
                    <a:lumMod val="75000"/>
                    <a:alpha val="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300" spc="-20" dirty="0" smtClean="0">
                    <a:solidFill>
                      <a:srgbClr val="163A5A"/>
                    </a:solidFill>
                  </a:rPr>
                  <a:t>Образовательные организации размещают на своих официальных сайтах утвержденные планы</a:t>
                </a:r>
              </a:p>
            </p:txBody>
          </p:sp>
          <p:sp>
            <p:nvSpPr>
              <p:cNvPr id="46" name="Скругленный прямоугольник 45"/>
              <p:cNvSpPr/>
              <p:nvPr/>
            </p:nvSpPr>
            <p:spPr>
              <a:xfrm>
                <a:off x="2265470" y="5345786"/>
                <a:ext cx="1786017" cy="1056012"/>
              </a:xfrm>
              <a:prstGeom prst="roundRect">
                <a:avLst/>
              </a:prstGeom>
              <a:solidFill>
                <a:srgbClr val="ECF3FA"/>
              </a:solidFill>
              <a:ln>
                <a:noFill/>
              </a:ln>
              <a:effectLst>
                <a:innerShdw blurRad="63500" dist="50800" dir="8100000">
                  <a:schemeClr val="accent1">
                    <a:lumMod val="75000"/>
                    <a:alpha val="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300" spc="-20" dirty="0" smtClean="0">
                    <a:solidFill>
                      <a:srgbClr val="163A5A"/>
                    </a:solidFill>
                  </a:rPr>
                  <a:t>МОУО размещают на своих официальных сайтах ссылки на планы, размещенные организациями</a:t>
                </a:r>
              </a:p>
            </p:txBody>
          </p:sp>
          <p:sp>
            <p:nvSpPr>
              <p:cNvPr id="47" name="Скругленный прямоугольник 46"/>
              <p:cNvSpPr/>
              <p:nvPr/>
            </p:nvSpPr>
            <p:spPr>
              <a:xfrm>
                <a:off x="3911154" y="5327270"/>
                <a:ext cx="1723111" cy="1131440"/>
              </a:xfrm>
              <a:prstGeom prst="roundRect">
                <a:avLst/>
              </a:prstGeom>
              <a:solidFill>
                <a:srgbClr val="ECF3FA"/>
              </a:solidFill>
              <a:ln>
                <a:noFill/>
              </a:ln>
              <a:effectLst>
                <a:innerShdw blurRad="63500" dist="50800" dir="8100000">
                  <a:schemeClr val="accent1">
                    <a:lumMod val="75000"/>
                    <a:alpha val="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300" spc="-20" dirty="0" smtClean="0">
                    <a:solidFill>
                      <a:srgbClr val="163A5A"/>
                    </a:solidFill>
                  </a:rPr>
                  <a:t>Минобрнауки Алтайского края размещает планы</a:t>
                </a:r>
                <a:r>
                  <a:rPr lang="en-US" sz="1300" spc="-20" dirty="0" smtClean="0">
                    <a:solidFill>
                      <a:srgbClr val="163A5A"/>
                    </a:solidFill>
                  </a:rPr>
                  <a:t> </a:t>
                </a:r>
                <a:r>
                  <a:rPr lang="ru-RU" sz="1300" spc="-20" dirty="0" smtClean="0">
                    <a:solidFill>
                      <a:srgbClr val="163A5A"/>
                    </a:solidFill>
                  </a:rPr>
                  <a:t>и отчеты об их реализации на сайте </a:t>
                </a:r>
                <a:r>
                  <a:rPr lang="en-US" sz="1300" spc="-20" dirty="0" smtClean="0">
                    <a:solidFill>
                      <a:srgbClr val="163A5A"/>
                    </a:solidFill>
                  </a:rPr>
                  <a:t>bus.gov.ru</a:t>
                </a:r>
                <a:endParaRPr lang="ru-RU" sz="1300" spc="-20" dirty="0" smtClean="0">
                  <a:solidFill>
                    <a:srgbClr val="163A5A"/>
                  </a:solidFill>
                </a:endParaRPr>
              </a:p>
            </p:txBody>
          </p:sp>
        </p:grpSp>
        <p:sp>
          <p:nvSpPr>
            <p:cNvPr id="60" name="Овал 59"/>
            <p:cNvSpPr/>
            <p:nvPr/>
          </p:nvSpPr>
          <p:spPr>
            <a:xfrm>
              <a:off x="4949688" y="2454970"/>
              <a:ext cx="2500922" cy="2053406"/>
            </a:xfrm>
            <a:prstGeom prst="ellipse">
              <a:avLst/>
            </a:prstGeom>
            <a:blipFill dpi="0" rotWithShape="1">
              <a:blip r:embed="rId3" cstate="print">
                <a:alphaModFix amt="24000"/>
              </a:blip>
              <a:srcRect/>
              <a:stretch>
                <a:fillRect/>
              </a:stretch>
            </a:blip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rgbClr val="163A5A"/>
                  </a:solidFill>
                </a:rPr>
                <a:t>Результаты НОК ОД-2022 утверждены на заседании Общественного совета 21.12.2022</a:t>
              </a:r>
              <a:endParaRPr lang="ru-RU" sz="1600" b="1" dirty="0">
                <a:solidFill>
                  <a:srgbClr val="163A5A"/>
                </a:solidFill>
              </a:endParaRPr>
            </a:p>
          </p:txBody>
        </p:sp>
        <p:sp>
          <p:nvSpPr>
            <p:cNvPr id="62" name="Стрелка вверх 61"/>
            <p:cNvSpPr/>
            <p:nvPr/>
          </p:nvSpPr>
          <p:spPr>
            <a:xfrm rot="8395870">
              <a:off x="7392130" y="2465636"/>
              <a:ext cx="373230" cy="573510"/>
            </a:xfrm>
            <a:prstGeom prst="upArrow">
              <a:avLst>
                <a:gd name="adj1" fmla="val 55210"/>
                <a:gd name="adj2" fmla="val 50000"/>
              </a:avLst>
            </a:prstGeom>
            <a:solidFill>
              <a:srgbClr val="163A5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163A5A"/>
                </a:solidFill>
              </a:endParaRPr>
            </a:p>
          </p:txBody>
        </p:sp>
        <p:sp>
          <p:nvSpPr>
            <p:cNvPr id="63" name="Стрелка вверх 62"/>
            <p:cNvSpPr/>
            <p:nvPr/>
          </p:nvSpPr>
          <p:spPr>
            <a:xfrm rot="13378887">
              <a:off x="7495658" y="3957365"/>
              <a:ext cx="373230" cy="573510"/>
            </a:xfrm>
            <a:prstGeom prst="upArrow">
              <a:avLst>
                <a:gd name="adj1" fmla="val 55210"/>
                <a:gd name="adj2" fmla="val 50000"/>
              </a:avLst>
            </a:prstGeom>
            <a:solidFill>
              <a:srgbClr val="163A5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Стрелка вверх 63"/>
            <p:cNvSpPr/>
            <p:nvPr/>
          </p:nvSpPr>
          <p:spPr>
            <a:xfrm rot="18918508">
              <a:off x="4553417" y="3921077"/>
              <a:ext cx="373230" cy="573510"/>
            </a:xfrm>
            <a:prstGeom prst="upArrow">
              <a:avLst>
                <a:gd name="adj1" fmla="val 55210"/>
                <a:gd name="adj2" fmla="val 50000"/>
              </a:avLst>
            </a:prstGeom>
            <a:solidFill>
              <a:srgbClr val="163A5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Стрелка вверх 64"/>
            <p:cNvSpPr/>
            <p:nvPr/>
          </p:nvSpPr>
          <p:spPr>
            <a:xfrm rot="16200000">
              <a:off x="6071747" y="4528240"/>
              <a:ext cx="373230" cy="573510"/>
            </a:xfrm>
            <a:prstGeom prst="upArrow">
              <a:avLst>
                <a:gd name="adj1" fmla="val 55210"/>
                <a:gd name="adj2" fmla="val 50000"/>
              </a:avLst>
            </a:prstGeom>
            <a:solidFill>
              <a:srgbClr val="163A5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5" name="Google Shape;89;g86c1d5bee7_0_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891" y="188835"/>
            <a:ext cx="812707" cy="5701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536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6761</TotalTime>
  <Words>103</Words>
  <Application>Microsoft Office PowerPoint</Application>
  <PresentationFormat>Произвольный</PresentationFormat>
  <Paragraphs>13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2_Тема Office</vt:lpstr>
      <vt:lpstr>Специальное оформление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Сергеевна Попова</dc:creator>
  <cp:lastModifiedBy>Марина</cp:lastModifiedBy>
  <cp:revision>471</cp:revision>
  <cp:lastPrinted>2023-01-09T10:39:57Z</cp:lastPrinted>
  <dcterms:created xsi:type="dcterms:W3CDTF">2020-03-03T03:32:20Z</dcterms:created>
  <dcterms:modified xsi:type="dcterms:W3CDTF">2023-01-16T05:53:17Z</dcterms:modified>
</cp:coreProperties>
</file>