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charts/colors6.xml" ContentType="application/vnd.ms-office.chartcolor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style6.xml" ContentType="application/vnd.ms-office.chart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8" r:id="rId2"/>
  </p:sldMasterIdLst>
  <p:notesMasterIdLst>
    <p:notesMasterId r:id="rId4"/>
  </p:notesMasterIdLst>
  <p:sldIdLst>
    <p:sldId id="322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A5A"/>
    <a:srgbClr val="A3C5E7"/>
    <a:srgbClr val="EFF5FB"/>
    <a:srgbClr val="1E4E79"/>
    <a:srgbClr val="ECF3FA"/>
    <a:srgbClr val="FCC07B"/>
    <a:srgbClr val="FEE783"/>
    <a:srgbClr val="63BE7B"/>
    <a:srgbClr val="F8696B"/>
    <a:srgbClr val="68A4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123" autoAdjust="0"/>
    <p:restoredTop sz="83390" autoAdjust="0"/>
  </p:normalViewPr>
  <p:slideViewPr>
    <p:cSldViewPr snapToGrid="0">
      <p:cViewPr varScale="1">
        <p:scale>
          <a:sx n="88" d="100"/>
          <a:sy n="88" d="100"/>
        </p:scale>
        <p:origin x="-46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17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ЗАТО Сибирский </c:v>
                </c:pt>
                <c:pt idx="1">
                  <c:v>г. Рубцовск </c:v>
                </c:pt>
                <c:pt idx="2">
                  <c:v>Кытмановский район</c:v>
                </c:pt>
                <c:pt idx="3">
                  <c:v>Родинский район</c:v>
                </c:pt>
                <c:pt idx="4">
                  <c:v>Солтонский район</c:v>
                </c:pt>
                <c:pt idx="5">
                  <c:v>г. Яровое</c:v>
                </c:pt>
                <c:pt idx="6">
                  <c:v>Панкрушихинский район</c:v>
                </c:pt>
                <c:pt idx="7">
                  <c:v>Ребрихинский район</c:v>
                </c:pt>
                <c:pt idx="8">
                  <c:v>Рубцовский район</c:v>
                </c:pt>
                <c:pt idx="9">
                  <c:v>Тюменцевский район</c:v>
                </c:pt>
                <c:pt idx="10">
                  <c:v>Угловский район</c:v>
                </c:pt>
                <c:pt idx="11">
                  <c:v>Локтевский район</c:v>
                </c:pt>
                <c:pt idx="12">
                  <c:v>Усть-Пристанский район</c:v>
                </c:pt>
                <c:pt idx="13">
                  <c:v>Романовский район</c:v>
                </c:pt>
                <c:pt idx="14">
                  <c:v>Табунский район</c:v>
                </c:pt>
                <c:pt idx="15">
                  <c:v>г. Славгород</c:v>
                </c:pt>
                <c:pt idx="16">
                  <c:v>Усть-Каменский район</c:v>
                </c:pt>
                <c:pt idx="17">
                  <c:v>СРЕДНЕЕ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96.72</c:v>
                </c:pt>
                <c:pt idx="1">
                  <c:v>96.72</c:v>
                </c:pt>
                <c:pt idx="2">
                  <c:v>96.05</c:v>
                </c:pt>
                <c:pt idx="3">
                  <c:v>95.98</c:v>
                </c:pt>
                <c:pt idx="4">
                  <c:v>94.97</c:v>
                </c:pt>
                <c:pt idx="5">
                  <c:v>94.92</c:v>
                </c:pt>
                <c:pt idx="6">
                  <c:v>94.6</c:v>
                </c:pt>
                <c:pt idx="7">
                  <c:v>94.48</c:v>
                </c:pt>
                <c:pt idx="8">
                  <c:v>94.147499999999994</c:v>
                </c:pt>
                <c:pt idx="9">
                  <c:v>94.02</c:v>
                </c:pt>
                <c:pt idx="10">
                  <c:v>93.81</c:v>
                </c:pt>
                <c:pt idx="11">
                  <c:v>93.474999999999994</c:v>
                </c:pt>
                <c:pt idx="12">
                  <c:v>93.3</c:v>
                </c:pt>
                <c:pt idx="13">
                  <c:v>93.046000000000006</c:v>
                </c:pt>
                <c:pt idx="14">
                  <c:v>93</c:v>
                </c:pt>
                <c:pt idx="15">
                  <c:v>92.910000000000025</c:v>
                </c:pt>
                <c:pt idx="16">
                  <c:v>92.85</c:v>
                </c:pt>
                <c:pt idx="17">
                  <c:v>92.710000000000022</c:v>
                </c:pt>
              </c:numCache>
            </c:numRef>
          </c:val>
        </c:ser>
        <c:gapWidth val="219"/>
        <c:overlap val="-27"/>
        <c:axId val="62978304"/>
        <c:axId val="62984192"/>
      </c:barChart>
      <c:catAx>
        <c:axId val="629783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984192"/>
        <c:crosses val="autoZero"/>
        <c:auto val="1"/>
        <c:lblAlgn val="ctr"/>
        <c:lblOffset val="100"/>
      </c:catAx>
      <c:valAx>
        <c:axId val="629841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97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0.36059</cdr:x>
      <cdr:y>0.09879</cdr:y>
    </cdr:from>
    <cdr:to>
      <cdr:x>1</cdr:x>
      <cdr:y>0.26633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r="http://schemas.openxmlformats.org/officeDocument/2006/relationships" xmlns:p="http://schemas.openxmlformats.org/presentationml/2006/main" xmlns:a16="http://schemas.microsoft.com/office/drawing/2014/main" xmlns="" xmlns:lc="http://schemas.openxmlformats.org/drawingml/2006/lockedCanvas" id="{5DF135A3-603B-40F2-B718-AB49916AE04C}"/>
            </a:ext>
          </a:extLst>
        </cdr:cNvPr>
        <cdr:cNvSpPr/>
      </cdr:nvSpPr>
      <cdr:spPr>
        <a:xfrm xmlns:a="http://schemas.openxmlformats.org/drawingml/2006/main">
          <a:off x="3256593" y="564092"/>
          <a:ext cx="5774697" cy="95667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20000"/>
            <a:lumOff val="80000"/>
            <a:alpha val="40000"/>
          </a:schemeClr>
        </a:solidFill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fontAlgn="b">
            <a:lnSpc>
              <a:spcPct val="110000"/>
            </a:lnSpc>
          </a:pPr>
          <a:r>
            <a:rPr lang="ru-RU" dirty="0" smtClean="0">
              <a:solidFill>
                <a:srgbClr val="008000"/>
              </a:solidFill>
            </a:rPr>
            <a:t>17 МУНИЦИПАЛЬНЫХ ОБРАЗОВАНИЙ ИЗ 34 ПОЛУЧИЛИ </a:t>
          </a:r>
          <a:r>
            <a:rPr lang="ru-RU" dirty="0">
              <a:solidFill>
                <a:srgbClr val="008000"/>
              </a:solidFill>
            </a:rPr>
            <a:t>ОЦЕНКУ ВЫШЕ СРЕДНЕГО ЗНАЧЕНИЯ ПО РЕГИОНУ</a:t>
          </a:r>
          <a:endParaRPr lang="ru-RU" b="1" spc="-20" dirty="0">
            <a:solidFill>
              <a:srgbClr val="008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0983" tIns="45492" rIns="90983" bIns="45492" rtlCol="0"/>
          <a:lstStyle>
            <a:lvl1pPr algn="r">
              <a:defRPr sz="1200"/>
            </a:lvl1pPr>
          </a:lstStyle>
          <a:p>
            <a:fld id="{72BE691D-8507-4463-BFB0-1DE81AEADA52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3" tIns="45492" rIns="90983" bIns="4549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83" tIns="45492" rIns="90983" bIns="4549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0983" tIns="45492" rIns="90983" bIns="45492" rtlCol="0" anchor="b"/>
          <a:lstStyle>
            <a:lvl1pPr algn="r">
              <a:defRPr sz="1200"/>
            </a:lvl1pPr>
          </a:lstStyle>
          <a:p>
            <a:fld id="{E9D90975-1012-4054-BCE6-AA10DC9F951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923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8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90975-1012-4054-BCE6-AA10DC9F951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64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5593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7729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890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722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8801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977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1502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8112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893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4295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81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072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504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935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74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865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27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61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251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593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251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808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BAD20-9F35-436B-BC8E-E2EB9F58F6A6}" type="datetimeFigureOut">
              <a:rPr lang="ru-RU" smtClean="0"/>
              <a:pPr/>
              <a:t>16.01.2023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1B28C-924A-40AA-AA92-EAE97E8CDC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863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CD921-9B82-4AB6-98BF-D931A5E7AC9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10025-EC46-416A-9A70-30015BD031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13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80;p98"/>
          <p:cNvSpPr/>
          <p:nvPr/>
        </p:nvSpPr>
        <p:spPr>
          <a:xfrm>
            <a:off x="177421" y="626175"/>
            <a:ext cx="11832610" cy="6003225"/>
          </a:xfrm>
          <a:prstGeom prst="rect">
            <a:avLst/>
          </a:prstGeom>
          <a:noFill/>
          <a:ln w="25400" cap="flat" cmpd="sng">
            <a:solidFill>
              <a:srgbClr val="DDEA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dirty="0">
              <a:solidFill>
                <a:srgbClr val="33669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71607" y="5837419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j-lt"/>
              </a:rPr>
              <a:t> </a:t>
            </a:r>
          </a:p>
        </p:txBody>
      </p:sp>
      <p:sp>
        <p:nvSpPr>
          <p:cNvPr id="30" name="Google Shape;1683;p103"/>
          <p:cNvSpPr/>
          <p:nvPr/>
        </p:nvSpPr>
        <p:spPr>
          <a:xfrm>
            <a:off x="-124393" y="280960"/>
            <a:ext cx="12192000" cy="690429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4300" dist="47625" dir="7380000" algn="bl" rotWithShape="0">
              <a:srgbClr val="434343">
                <a:alpha val="37250"/>
              </a:srgbClr>
            </a:outerShdw>
          </a:effectLst>
        </p:spPr>
        <p:txBody>
          <a:bodyPr spcFirstLastPara="1" lIns="91425" tIns="91425" rIns="91425" bIns="91425" anchor="ctr"/>
          <a:lstStyle/>
          <a:p>
            <a:pPr>
              <a:buClr>
                <a:srgbClr val="000000"/>
              </a:buClr>
              <a:buSzPts val="1400"/>
              <a:buFont typeface="Arial"/>
              <a:buNone/>
              <a:defRPr/>
            </a:pPr>
            <a:endParaRPr sz="1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84356"/>
            <a:ext cx="12192000" cy="10001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  <p:pic>
        <p:nvPicPr>
          <p:cNvPr id="33" name="Google Shape;89;g86c1d5bee7_0_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3210" y="184369"/>
            <a:ext cx="771525" cy="57054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1684;p103"/>
          <p:cNvSpPr txBox="1"/>
          <p:nvPr/>
        </p:nvSpPr>
        <p:spPr>
          <a:xfrm>
            <a:off x="357185" y="250590"/>
            <a:ext cx="12292365" cy="47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sz="2300" b="1" dirty="0">
                <a:solidFill>
                  <a:srgbClr val="1E4E79"/>
                </a:solidFill>
                <a:latin typeface="+mj-lt"/>
              </a:rPr>
              <a:t>Рейтинг муниципальных образований по итогам НОК </a:t>
            </a:r>
            <a:r>
              <a:rPr lang="ru-RU" sz="2300" b="1" dirty="0" smtClean="0">
                <a:solidFill>
                  <a:srgbClr val="1E4E79"/>
                </a:solidFill>
                <a:latin typeface="+mj-lt"/>
              </a:rPr>
              <a:t>ОД-</a:t>
            </a:r>
            <a:r>
              <a:rPr lang="ru-RU" sz="2300" b="1" dirty="0" smtClean="0">
                <a:solidFill>
                  <a:srgbClr val="1E4E79"/>
                </a:solidFill>
                <a:latin typeface="+mj-lt"/>
                <a:cs typeface="Times New Roman" panose="02020603050405020304" pitchFamily="18" charset="0"/>
              </a:rPr>
              <a:t>2022</a:t>
            </a:r>
            <a:endParaRPr lang="ru-RU" sz="2300" b="1" dirty="0">
              <a:solidFill>
                <a:srgbClr val="1E4E79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752321200"/>
              </p:ext>
            </p:extLst>
          </p:nvPr>
        </p:nvGraphicFramePr>
        <p:xfrm>
          <a:off x="1704748" y="958269"/>
          <a:ext cx="9031290" cy="5710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3647" y="4343202"/>
            <a:ext cx="4066384" cy="22861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87827" y="3739978"/>
            <a:ext cx="7998941" cy="4571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49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6761</TotalTime>
  <Words>21</Words>
  <Application>Microsoft Office PowerPoint</Application>
  <PresentationFormat>Произвольный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Специальное оформление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Сергеевна Попова</dc:creator>
  <cp:lastModifiedBy>Марина</cp:lastModifiedBy>
  <cp:revision>471</cp:revision>
  <cp:lastPrinted>2023-01-09T10:39:57Z</cp:lastPrinted>
  <dcterms:created xsi:type="dcterms:W3CDTF">2020-03-03T03:32:20Z</dcterms:created>
  <dcterms:modified xsi:type="dcterms:W3CDTF">2023-01-16T05:53:34Z</dcterms:modified>
</cp:coreProperties>
</file>